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8"/>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37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369" r:id="rId29"/>
    <p:sldId id="370" r:id="rId30"/>
    <p:sldId id="371" r:id="rId31"/>
    <p:sldId id="372" r:id="rId32"/>
    <p:sldId id="373" r:id="rId33"/>
    <p:sldId id="374" r:id="rId34"/>
    <p:sldId id="375" r:id="rId35"/>
    <p:sldId id="376" r:id="rId36"/>
    <p:sldId id="377"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9" r:id="rId90"/>
    <p:sldId id="340" r:id="rId91"/>
    <p:sldId id="335" r:id="rId92"/>
    <p:sldId id="341" r:id="rId93"/>
    <p:sldId id="342" r:id="rId94"/>
    <p:sldId id="343" r:id="rId95"/>
    <p:sldId id="336" r:id="rId96"/>
    <p:sldId id="344" r:id="rId97"/>
    <p:sldId id="345" r:id="rId98"/>
    <p:sldId id="346" r:id="rId99"/>
    <p:sldId id="347" r:id="rId100"/>
    <p:sldId id="348" r:id="rId101"/>
    <p:sldId id="349" r:id="rId102"/>
    <p:sldId id="350" r:id="rId103"/>
    <p:sldId id="337" r:id="rId104"/>
    <p:sldId id="351" r:id="rId105"/>
    <p:sldId id="352" r:id="rId106"/>
    <p:sldId id="353" r:id="rId107"/>
    <p:sldId id="354" r:id="rId108"/>
    <p:sldId id="355" r:id="rId109"/>
    <p:sldId id="356" r:id="rId110"/>
    <p:sldId id="357" r:id="rId111"/>
    <p:sldId id="358" r:id="rId112"/>
    <p:sldId id="361" r:id="rId113"/>
    <p:sldId id="362" r:id="rId114"/>
    <p:sldId id="363" r:id="rId115"/>
    <p:sldId id="364" r:id="rId116"/>
    <p:sldId id="365" r:id="rId117"/>
    <p:sldId id="366" r:id="rId118"/>
    <p:sldId id="367" r:id="rId119"/>
    <p:sldId id="368" r:id="rId120"/>
    <p:sldId id="359" r:id="rId121"/>
    <p:sldId id="360" r:id="rId122"/>
    <p:sldId id="379" r:id="rId123"/>
    <p:sldId id="380" r:id="rId124"/>
    <p:sldId id="381" r:id="rId125"/>
    <p:sldId id="382" r:id="rId126"/>
    <p:sldId id="338" r:id="rId1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A1A597-A5F7-41F2-AF5C-329C8263120F}" type="datetimeFigureOut">
              <a:rPr lang="zh-TW" altLang="en-US" smtClean="0"/>
              <a:t>2022/10/10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A993F3-4EAC-487E-A5BD-C63C4EF9B21C}" type="slidenum">
              <a:rPr lang="zh-TW" altLang="en-US" smtClean="0"/>
              <a:t>‹#›</a:t>
            </a:fld>
            <a:endParaRPr lang="zh-TW" altLang="en-US"/>
          </a:p>
        </p:txBody>
      </p:sp>
    </p:spTree>
    <p:extLst>
      <p:ext uri="{BB962C8B-B14F-4D97-AF65-F5344CB8AC3E}">
        <p14:creationId xmlns:p14="http://schemas.microsoft.com/office/powerpoint/2010/main" val="3763417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PlaceHolder 1"/>
          <p:cNvSpPr>
            <a:spLocks noGrp="1" noRot="1" noChangeAspect="1"/>
          </p:cNvSpPr>
          <p:nvPr>
            <p:ph type="sldImg"/>
          </p:nvPr>
        </p:nvSpPr>
        <p:spPr>
          <a:xfrm>
            <a:off x="685800" y="1143000"/>
            <a:ext cx="5486400" cy="3086100"/>
          </a:xfrm>
          <a:prstGeom prst="rect">
            <a:avLst/>
          </a:prstGeom>
        </p:spPr>
      </p:sp>
      <p:sp>
        <p:nvSpPr>
          <p:cNvPr id="540"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54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43D9108-60A3-43FA-804C-87A070AB38C4}" type="slidenum">
              <a:rPr lang="en-US" sz="1200" b="0" strike="noStrike" spc="-1">
                <a:solidFill>
                  <a:srgbClr val="000000"/>
                </a:solidFill>
                <a:latin typeface="+mn-lt"/>
                <a:ea typeface="+mn-ea"/>
              </a:rPr>
              <a:t>26</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PlaceHolder 1"/>
          <p:cNvSpPr>
            <a:spLocks noGrp="1" noRot="1" noChangeAspect="1"/>
          </p:cNvSpPr>
          <p:nvPr>
            <p:ph type="sldImg"/>
          </p:nvPr>
        </p:nvSpPr>
        <p:spPr>
          <a:xfrm>
            <a:off x="685800" y="1143000"/>
            <a:ext cx="5486400" cy="3086100"/>
          </a:xfrm>
          <a:prstGeom prst="rect">
            <a:avLst/>
          </a:prstGeom>
        </p:spPr>
      </p:sp>
      <p:sp>
        <p:nvSpPr>
          <p:cNvPr id="56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Built into the Power BI experience is the ability for users to glean additional information “on-the-fly” via a natural language question and answer paradigm, as well as providing quick “insights” into a dashboard, report, or the associated data based on intelligent analysis of current datasets. Power BI makes it easy to access these features by keeping the front and center during the user experience.</a:t>
            </a:r>
          </a:p>
        </p:txBody>
      </p:sp>
      <p:sp>
        <p:nvSpPr>
          <p:cNvPr id="56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FB5B83F-8720-40EF-A709-9F00C896BB45}" type="slidenum">
              <a:rPr lang="en-US" sz="1200" b="0" strike="noStrike" spc="-1">
                <a:solidFill>
                  <a:srgbClr val="000000"/>
                </a:solidFill>
                <a:latin typeface="+mn-lt"/>
                <a:ea typeface="+mn-ea"/>
              </a:rPr>
              <a:t>44</a:t>
            </a:fld>
            <a:endParaRPr lang="en-US"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PlaceHolder 1"/>
          <p:cNvSpPr>
            <a:spLocks noGrp="1" noRot="1" noChangeAspect="1"/>
          </p:cNvSpPr>
          <p:nvPr>
            <p:ph type="sldImg"/>
          </p:nvPr>
        </p:nvSpPr>
        <p:spPr>
          <a:xfrm>
            <a:off x="685800" y="1143000"/>
            <a:ext cx="5486400" cy="3086100"/>
          </a:xfrm>
          <a:prstGeom prst="rect">
            <a:avLst/>
          </a:prstGeom>
        </p:spPr>
      </p:sp>
      <p:sp>
        <p:nvSpPr>
          <p:cNvPr id="570"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Data Analysis Expressions, or “DAX” includes a library of over 200 functions, operators, and constructs and are similar to Excel formulas. DAX has many of the same functions as Excel, except that DAX functions are meant to work over data interactively “sliced” or filtered in a report. If users are familiar with writing Excel functions, its an easy transition into DAX.</a:t>
            </a:r>
          </a:p>
        </p:txBody>
      </p:sp>
      <p:sp>
        <p:nvSpPr>
          <p:cNvPr id="57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2AA72A6-81A2-4FC4-9910-88CB3BB0E585}" type="slidenum">
              <a:rPr lang="en-US" sz="1200" b="0" strike="noStrike" spc="-1">
                <a:solidFill>
                  <a:srgbClr val="000000"/>
                </a:solidFill>
                <a:latin typeface="+mn-lt"/>
                <a:ea typeface="+mn-ea"/>
              </a:rPr>
              <a:t>45</a:t>
            </a:fld>
            <a:endParaRPr lang="en-US"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PlaceHolder 1"/>
          <p:cNvSpPr>
            <a:spLocks noGrp="1" noRot="1" noChangeAspect="1"/>
          </p:cNvSpPr>
          <p:nvPr>
            <p:ph type="sldImg"/>
          </p:nvPr>
        </p:nvSpPr>
        <p:spPr>
          <a:xfrm>
            <a:off x="685800" y="1143000"/>
            <a:ext cx="5486400" cy="3086100"/>
          </a:xfrm>
          <a:prstGeom prst="rect">
            <a:avLst/>
          </a:prstGeom>
        </p:spPr>
      </p:sp>
      <p:sp>
        <p:nvSpPr>
          <p:cNvPr id="57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As an optional Azure Service, Power BI Embedded is the mechanism used by app developers to surface Power BI data and data experiences in their applications. Although Power BI Embedded is a paid service, end-users don’t need Power BI accounts to use services or applications exposed via Power BI Embedded. Power BI Embedded is quickly become the primary Business Intelligence integration mechanism for developers previously creating solutions with older tools and technologies such as SQL Server Reporting Services.</a:t>
            </a:r>
          </a:p>
        </p:txBody>
      </p:sp>
      <p:sp>
        <p:nvSpPr>
          <p:cNvPr id="57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8C08F17-1A93-4D1B-BD8C-F4037C217B8B}" type="slidenum">
              <a:rPr lang="en-US" sz="1200" b="0" strike="noStrike" spc="-1">
                <a:solidFill>
                  <a:srgbClr val="000000"/>
                </a:solidFill>
                <a:latin typeface="+mn-lt"/>
                <a:ea typeface="+mn-ea"/>
              </a:rPr>
              <a:t>46</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PlaceHolder 1"/>
          <p:cNvSpPr>
            <a:spLocks noGrp="1" noRot="1" noChangeAspect="1"/>
          </p:cNvSpPr>
          <p:nvPr>
            <p:ph type="sldImg"/>
          </p:nvPr>
        </p:nvSpPr>
        <p:spPr>
          <a:xfrm>
            <a:off x="685800" y="1143000"/>
            <a:ext cx="5486400" cy="3086100"/>
          </a:xfrm>
          <a:prstGeom prst="rect">
            <a:avLst/>
          </a:prstGeom>
        </p:spPr>
      </p:sp>
      <p:sp>
        <p:nvSpPr>
          <p:cNvPr id="54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1200" b="0" strike="noStrike" spc="-1">
                <a:solidFill>
                  <a:srgbClr val="000000"/>
                </a:solidFill>
                <a:latin typeface="+mn-lt"/>
                <a:ea typeface="+mn-ea"/>
              </a:rPr>
              <a:t>Power BI can unify all of your organization’s data, whether in the cloud or on-premises. Using the Power BI gateways, you can connect SQL Server databases, Analysis Services models, and many other data sources to your same dashboards in Power BI. If you already have reporting portals or applications, you can embed Power BI reports and dashboards into web and app scenarios for a unified experience across any device or platform.</a:t>
            </a:r>
            <a:endParaRPr lang="en-US" sz="1200" b="0" strike="noStrike" spc="-1">
              <a:latin typeface="Arial"/>
            </a:endParaRPr>
          </a:p>
        </p:txBody>
      </p:sp>
      <p:sp>
        <p:nvSpPr>
          <p:cNvPr id="54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4F69237-819B-4087-902C-FD20CA3DAB2F}" type="slidenum">
              <a:rPr lang="en-US" sz="1200" b="0" strike="noStrike" spc="-1">
                <a:solidFill>
                  <a:srgbClr val="000000"/>
                </a:solidFill>
                <a:latin typeface="+mn-lt"/>
                <a:ea typeface="+mn-ea"/>
              </a:rPr>
              <a:t>27</a:t>
            </a:fld>
            <a:endParaRPr lang="en-US"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PlaceHolder 1"/>
          <p:cNvSpPr>
            <a:spLocks noGrp="1" noRot="1" noChangeAspect="1"/>
          </p:cNvSpPr>
          <p:nvPr>
            <p:ph type="sldImg"/>
          </p:nvPr>
        </p:nvSpPr>
        <p:spPr>
          <a:xfrm>
            <a:off x="685800" y="1143000"/>
            <a:ext cx="5486400" cy="3086100"/>
          </a:xfrm>
          <a:prstGeom prst="rect">
            <a:avLst/>
          </a:prstGeom>
        </p:spPr>
      </p:sp>
      <p:sp>
        <p:nvSpPr>
          <p:cNvPr id="546"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1200" b="0" strike="noStrike" spc="-1">
                <a:solidFill>
                  <a:srgbClr val="000000"/>
                </a:solidFill>
                <a:latin typeface="+mn-lt"/>
                <a:ea typeface="+mn-ea"/>
              </a:rPr>
              <a:t>Power BI is a high-level name for Microsoft’s Power BI Services and Tools Suite. In general, all tools draw on the underlying foundation of Power BI Services, which is exposed to users via a web-based design and administration experience. More powerful features are available in the Power BI Desktop application targeting the Windows platform, and mobile versions of Power PI exist for Windows Mobile, iOS, and Android devices that enable end users to interactively access and navigate report and dashboard information. Developer and administrators can also exposed the services of Power BI via Power BI embedded which includes a robust REST-based API as well as tools to create custom visualizations.</a:t>
            </a:r>
            <a:endParaRPr lang="en-US" sz="1200" b="0" strike="noStrike" spc="-1">
              <a:latin typeface="Arial"/>
            </a:endParaRPr>
          </a:p>
        </p:txBody>
      </p:sp>
      <p:sp>
        <p:nvSpPr>
          <p:cNvPr id="54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DF6CFDC-A854-49E0-BF6D-F599ED903E73}" type="slidenum">
              <a:rPr lang="en-US" sz="1200" b="0" strike="noStrike" spc="-1">
                <a:solidFill>
                  <a:srgbClr val="000000"/>
                </a:solidFill>
                <a:latin typeface="+mn-lt"/>
                <a:ea typeface="+mn-ea"/>
              </a:rPr>
              <a:t>37</a:t>
            </a:fld>
            <a:endParaRPr lang="en-US"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PlaceHolder 1"/>
          <p:cNvSpPr>
            <a:spLocks noGrp="1" noRot="1" noChangeAspect="1"/>
          </p:cNvSpPr>
          <p:nvPr>
            <p:ph type="sldImg"/>
          </p:nvPr>
        </p:nvSpPr>
        <p:spPr>
          <a:xfrm>
            <a:off x="685800" y="1143000"/>
            <a:ext cx="5486400" cy="3086100"/>
          </a:xfrm>
          <a:prstGeom prst="rect">
            <a:avLst/>
          </a:prstGeom>
        </p:spPr>
      </p:sp>
      <p:sp>
        <p:nvSpPr>
          <p:cNvPr id="549"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r>
              <a:rPr lang="en-US" sz="1200" b="0" strike="noStrike" spc="-1">
                <a:solidFill>
                  <a:srgbClr val="000000"/>
                </a:solidFill>
                <a:latin typeface="+mn-lt"/>
                <a:ea typeface="+mn-ea"/>
              </a:rPr>
              <a:t>Power BI is a set of services and tools that serve as building blocks for creating powerful Business Intelligence experiences. The primary elements of the Power BI design experience are Visualizations, Datasets (or connections to data stores and services), Reports, Dashboards, and Tiles. The elements are combined into an experience that gets published and shared to users in your organization.</a:t>
            </a:r>
            <a:endParaRPr lang="en-US" sz="1200" b="0" strike="noStrike" spc="-1">
              <a:latin typeface="Arial"/>
            </a:endParaRPr>
          </a:p>
        </p:txBody>
      </p:sp>
      <p:sp>
        <p:nvSpPr>
          <p:cNvPr id="55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803FAA2-A8B9-4C37-A6FF-ED4708428CF8}" type="slidenum">
              <a:rPr lang="en-US" sz="1200" b="0" strike="noStrike" spc="-1">
                <a:solidFill>
                  <a:srgbClr val="000000"/>
                </a:solidFill>
                <a:latin typeface="+mn-lt"/>
                <a:ea typeface="+mn-ea"/>
              </a:rPr>
              <a:t>38</a:t>
            </a:fld>
            <a:endParaRPr lang="en-US"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noRot="1" noChangeAspect="1"/>
          </p:cNvSpPr>
          <p:nvPr>
            <p:ph type="sldImg"/>
          </p:nvPr>
        </p:nvSpPr>
        <p:spPr>
          <a:xfrm>
            <a:off x="685800" y="1143000"/>
            <a:ext cx="5486400" cy="3086100"/>
          </a:xfrm>
          <a:prstGeom prst="rect">
            <a:avLst/>
          </a:prstGeom>
        </p:spPr>
      </p:sp>
      <p:sp>
        <p:nvSpPr>
          <p:cNvPr id="552"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r>
              <a:rPr lang="en-US" sz="1200" b="0" strike="noStrike" spc="-1">
                <a:solidFill>
                  <a:srgbClr val="000000"/>
                </a:solidFill>
                <a:latin typeface="+mn-lt"/>
                <a:ea typeface="+mn-ea"/>
              </a:rPr>
              <a:t>The basic building block for all Business Intelligence elements in Power BI begins with the data itself. Data from various sources is filtered, cleaned, and combined into Reports via Visualizations, and optionally published to Dashboards. Dashboard data is surfaced to users on any device, based on permissions and organization needs.</a:t>
            </a:r>
            <a:endParaRPr lang="en-US" sz="1200" b="0" strike="noStrike" spc="-1">
              <a:latin typeface="Arial"/>
            </a:endParaRPr>
          </a:p>
        </p:txBody>
      </p:sp>
      <p:sp>
        <p:nvSpPr>
          <p:cNvPr id="55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75998D3-49B0-498A-A24A-25E53C11872F}" type="slidenum">
              <a:rPr lang="en-US" sz="1200" b="0" strike="noStrike" spc="-1">
                <a:solidFill>
                  <a:srgbClr val="000000"/>
                </a:solidFill>
                <a:latin typeface="+mn-lt"/>
                <a:ea typeface="+mn-ea"/>
              </a:rPr>
              <a:t>39</a:t>
            </a:fld>
            <a:endParaRPr lang="en-US"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noRot="1" noChangeAspect="1"/>
          </p:cNvSpPr>
          <p:nvPr>
            <p:ph type="sldImg"/>
          </p:nvPr>
        </p:nvSpPr>
        <p:spPr>
          <a:xfrm>
            <a:off x="685800" y="1143000"/>
            <a:ext cx="5486400" cy="3086100"/>
          </a:xfrm>
          <a:prstGeom prst="rect">
            <a:avLst/>
          </a:prstGeom>
        </p:spPr>
      </p:sp>
      <p:sp>
        <p:nvSpPr>
          <p:cNvPr id="555"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1200" b="0" strike="noStrike" spc="-1">
                <a:solidFill>
                  <a:srgbClr val="000000"/>
                </a:solidFill>
                <a:latin typeface="+mn-lt"/>
                <a:ea typeface="+mn-ea"/>
              </a:rPr>
              <a:t>A primary goal of Microsoft Power BI is to enable report creators, managers, and stakeholders to connect to any data source necessary to create a unified experience that makes sense to audiences and viewers of the content. Along with full support for more typical, legacy systems such as an Excel spreadsheet or SQL Server database, Power BI can authenticate and access data across a wide variety of data sources via “Connectors”, including </a:t>
            </a:r>
            <a:r>
              <a:rPr lang="en-US" sz="2000" b="0" strike="noStrike" spc="-1">
                <a:solidFill>
                  <a:srgbClr val="000000"/>
                </a:solidFill>
                <a:latin typeface="+mn-lt"/>
                <a:ea typeface="+mn-ea"/>
              </a:rPr>
              <a:t>Azure, Oracle, or even external services such as Facebook, Salesforce, or MailChimp,</a:t>
            </a:r>
            <a:endParaRPr lang="en-US" sz="2000" b="0" strike="noStrike" spc="-1">
              <a:latin typeface="Arial"/>
            </a:endParaRPr>
          </a:p>
        </p:txBody>
      </p:sp>
      <p:sp>
        <p:nvSpPr>
          <p:cNvPr id="55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A0E4FF4-0F7C-431C-9680-5AB356050B6C}" type="slidenum">
              <a:rPr lang="en-US" sz="1200" b="0" strike="noStrike" spc="-1">
                <a:solidFill>
                  <a:srgbClr val="000000"/>
                </a:solidFill>
                <a:latin typeface="+mn-lt"/>
                <a:ea typeface="+mn-ea"/>
              </a:rPr>
              <a:t>40</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PlaceHolder 1"/>
          <p:cNvSpPr>
            <a:spLocks noGrp="1" noRot="1" noChangeAspect="1"/>
          </p:cNvSpPr>
          <p:nvPr>
            <p:ph type="sldImg"/>
          </p:nvPr>
        </p:nvSpPr>
        <p:spPr>
          <a:xfrm>
            <a:off x="685800" y="1143000"/>
            <a:ext cx="5486400" cy="3086100"/>
          </a:xfrm>
          <a:prstGeom prst="rect">
            <a:avLst/>
          </a:prstGeom>
        </p:spPr>
      </p:sp>
      <p:sp>
        <p:nvSpPr>
          <p:cNvPr id="558"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Creating logical connection between different data sources leverages the concept of relationships. A relationship enables Power BI to comprehend how tables and data structures relate to each another to ultimately design and create compelling visuals and reports. The processes of managing and adjusting these relationships across data sources is referred to as modeling, and uses the concepts of Measures, Calculated Columns, and even Calculated Tables (similar to the old fashioned notion of views.)</a:t>
            </a:r>
          </a:p>
        </p:txBody>
      </p:sp>
      <p:sp>
        <p:nvSpPr>
          <p:cNvPr id="55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A893731-90A7-47FB-B61A-747BFEC82A02}" type="slidenum">
              <a:rPr lang="en-US" sz="1200" b="0" strike="noStrike" spc="-1">
                <a:solidFill>
                  <a:srgbClr val="000000"/>
                </a:solidFill>
                <a:latin typeface="+mn-lt"/>
                <a:ea typeface="+mn-ea"/>
              </a:rPr>
              <a:t>41</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PlaceHolder 1"/>
          <p:cNvSpPr>
            <a:spLocks noGrp="1" noRot="1" noChangeAspect="1"/>
          </p:cNvSpPr>
          <p:nvPr>
            <p:ph type="sldImg"/>
          </p:nvPr>
        </p:nvSpPr>
        <p:spPr>
          <a:xfrm>
            <a:off x="685800" y="1143000"/>
            <a:ext cx="5486400" cy="3086100"/>
          </a:xfrm>
          <a:prstGeom prst="rect">
            <a:avLst/>
          </a:prstGeom>
        </p:spPr>
      </p:sp>
      <p:sp>
        <p:nvSpPr>
          <p:cNvPr id="56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Visualizations or “Visuals” are the end-result of any Business Intelligence effort. Ultimately, the aim is to access data, any data that makes sense in our organization, and present it to users in a meaningful, compelling, interactive, and insightful way. Power BI exposes a large number of out-of-the-box visualizations found in common Business Intelligence tools, such as numerous graphs, charts, maps, and filters, while also enabling visualization “extensibility” for creating organization-specific or scenario-specific custom visuals to be created by developers and power users.</a:t>
            </a:r>
          </a:p>
        </p:txBody>
      </p:sp>
      <p:sp>
        <p:nvSpPr>
          <p:cNvPr id="56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0D9F05A-F755-4F52-A5F9-58B08719022B}" type="slidenum">
              <a:rPr lang="en-US" sz="1200" b="0" strike="noStrike" spc="-1">
                <a:solidFill>
                  <a:srgbClr val="000000"/>
                </a:solidFill>
                <a:latin typeface="+mn-lt"/>
                <a:ea typeface="+mn-ea"/>
              </a:rPr>
              <a:t>42</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PlaceHolder 1"/>
          <p:cNvSpPr>
            <a:spLocks noGrp="1" noRot="1" noChangeAspect="1"/>
          </p:cNvSpPr>
          <p:nvPr>
            <p:ph type="sldImg"/>
          </p:nvPr>
        </p:nvSpPr>
        <p:spPr>
          <a:xfrm>
            <a:off x="685800" y="1143000"/>
            <a:ext cx="5486400" cy="3086100"/>
          </a:xfrm>
          <a:prstGeom prst="rect">
            <a:avLst/>
          </a:prstGeom>
        </p:spPr>
      </p:sp>
      <p:sp>
        <p:nvSpPr>
          <p:cNvPr id="564"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1200" b="0" strike="noStrike" spc="-1">
                <a:solidFill>
                  <a:srgbClr val="000000"/>
                </a:solidFill>
                <a:latin typeface="+mn-lt"/>
                <a:ea typeface="+mn-ea"/>
              </a:rPr>
              <a:t>Power BI content, typically in the form of Reports and Dashboards, can be shared and published (securely if necessary) for viewing over the web as well as printing and exporting reports to numerous supported formats. Entire Power BI experiences, along with the essential dependences (like Dashboards, associated Reports, and the underlying Datasets) can easily be packaged into Power BI “Content Packs” for distribution in an organization. Content Packs are then available to the appropriate users within their Power BI experience automatically. OneDrive for Business can be used as well as the source for you content as well, making it easy to leverage built in permission and security trimming, as well as more document-centric features such as versioning. </a:t>
            </a:r>
            <a:endParaRPr lang="en-US" sz="1200" b="0" strike="noStrike" spc="-1">
              <a:latin typeface="Arial"/>
            </a:endParaRPr>
          </a:p>
        </p:txBody>
      </p:sp>
      <p:sp>
        <p:nvSpPr>
          <p:cNvPr id="56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ECB7DCF-A6BC-413F-90AE-24B07AC8039A}" type="slidenum">
              <a:rPr lang="en-US" sz="1200" b="0" strike="noStrike" spc="-1">
                <a:solidFill>
                  <a:srgbClr val="000000"/>
                </a:solidFill>
                <a:latin typeface="+mn-lt"/>
                <a:ea typeface="+mn-ea"/>
              </a:rPr>
              <a:t>43</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zh-TW" altLang="en-US"/>
              <a:t>按一下以編輯母片標題樣式</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D81936FA-96DE-4774-9F15-756661FCF49C}" type="datetimeFigureOut">
              <a:rPr lang="zh-TW" altLang="en-US" smtClean="0"/>
              <a:t>2022/10/10</a:t>
            </a:fld>
            <a:endParaRPr lang="zh-TW" alt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zh-TW" alt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1E077B64-54BA-4EAF-8D4E-658D958ECEBA}" type="slidenum">
              <a:rPr lang="zh-TW" altLang="en-US" smtClean="0"/>
              <a:t>‹#›</a:t>
            </a:fld>
            <a:endParaRPr lang="zh-TW"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79520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D81936FA-96DE-4774-9F15-756661FCF49C}" type="datetimeFigureOut">
              <a:rPr lang="zh-TW" altLang="en-US" smtClean="0"/>
              <a:t>2022/10/10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E077B64-54BA-4EAF-8D4E-658D958ECEBA}" type="slidenum">
              <a:rPr lang="zh-TW" altLang="en-US" smtClean="0"/>
              <a:t>‹#›</a:t>
            </a:fld>
            <a:endParaRPr lang="zh-TW" altLang="en-US"/>
          </a:p>
        </p:txBody>
      </p:sp>
    </p:spTree>
    <p:extLst>
      <p:ext uri="{BB962C8B-B14F-4D97-AF65-F5344CB8AC3E}">
        <p14:creationId xmlns:p14="http://schemas.microsoft.com/office/powerpoint/2010/main" val="1192821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D81936FA-96DE-4774-9F15-756661FCF49C}" type="datetimeFigureOut">
              <a:rPr lang="zh-TW" altLang="en-US" smtClean="0"/>
              <a:t>2022/10/10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E077B64-54BA-4EAF-8D4E-658D958ECEBA}" type="slidenum">
              <a:rPr lang="zh-TW" altLang="en-US" smtClean="0"/>
              <a:t>‹#›</a:t>
            </a:fld>
            <a:endParaRPr lang="zh-TW" altLang="en-US"/>
          </a:p>
        </p:txBody>
      </p:sp>
    </p:spTree>
    <p:extLst>
      <p:ext uri="{BB962C8B-B14F-4D97-AF65-F5344CB8AC3E}">
        <p14:creationId xmlns:p14="http://schemas.microsoft.com/office/powerpoint/2010/main" val="21670996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4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extLst>
      <p:ext uri="{BB962C8B-B14F-4D97-AF65-F5344CB8AC3E}">
        <p14:creationId xmlns:p14="http://schemas.microsoft.com/office/powerpoint/2010/main" val="172723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32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000" b="0" strike="noStrike" spc="-1">
              <a:solidFill>
                <a:srgbClr val="595959"/>
              </a:solidFill>
              <a:latin typeface="Gill Sans MT"/>
            </a:endParaRPr>
          </a:p>
        </p:txBody>
      </p:sp>
    </p:spTree>
    <p:extLst>
      <p:ext uri="{BB962C8B-B14F-4D97-AF65-F5344CB8AC3E}">
        <p14:creationId xmlns:p14="http://schemas.microsoft.com/office/powerpoint/2010/main" val="911993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D81936FA-96DE-4774-9F15-756661FCF49C}" type="datetimeFigureOut">
              <a:rPr lang="zh-TW" altLang="en-US" smtClean="0"/>
              <a:t>2022/10/10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E077B64-54BA-4EAF-8D4E-658D958ECEBA}" type="slidenum">
              <a:rPr lang="zh-TW" altLang="en-US" smtClean="0"/>
              <a:t>‹#›</a:t>
            </a:fld>
            <a:endParaRPr lang="zh-TW" altLang="en-US"/>
          </a:p>
        </p:txBody>
      </p:sp>
    </p:spTree>
    <p:extLst>
      <p:ext uri="{BB962C8B-B14F-4D97-AF65-F5344CB8AC3E}">
        <p14:creationId xmlns:p14="http://schemas.microsoft.com/office/powerpoint/2010/main" val="16979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D81936FA-96DE-4774-9F15-756661FCF49C}" type="datetimeFigureOut">
              <a:rPr lang="zh-TW" altLang="en-US" smtClean="0"/>
              <a:t>2022/10/10</a:t>
            </a:fld>
            <a:endParaRPr lang="zh-TW" alt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zh-TW" alt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1E077B64-54BA-4EAF-8D4E-658D958ECEBA}" type="slidenum">
              <a:rPr lang="zh-TW" altLang="en-US" smtClean="0"/>
              <a:t>‹#›</a:t>
            </a:fld>
            <a:endParaRPr lang="zh-TW" alt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13832494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D81936FA-96DE-4774-9F15-756661FCF49C}" type="datetimeFigureOut">
              <a:rPr lang="zh-TW" altLang="en-US" smtClean="0"/>
              <a:t>2022/10/10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E077B64-54BA-4EAF-8D4E-658D958ECEBA}" type="slidenum">
              <a:rPr lang="zh-TW" altLang="en-US" smtClean="0"/>
              <a:t>‹#›</a:t>
            </a:fld>
            <a:endParaRPr lang="zh-TW" altLang="en-US"/>
          </a:p>
        </p:txBody>
      </p:sp>
    </p:spTree>
    <p:extLst>
      <p:ext uri="{BB962C8B-B14F-4D97-AF65-F5344CB8AC3E}">
        <p14:creationId xmlns:p14="http://schemas.microsoft.com/office/powerpoint/2010/main" val="2464071957"/>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257300" y="2909102"/>
            <a:ext cx="4800600" cy="299639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633864" y="2909102"/>
            <a:ext cx="4800600" cy="299639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D81936FA-96DE-4774-9F15-756661FCF49C}" type="datetimeFigureOut">
              <a:rPr lang="zh-TW" altLang="en-US" smtClean="0"/>
              <a:t>2022/10/10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1E077B64-54BA-4EAF-8D4E-658D958ECEBA}" type="slidenum">
              <a:rPr lang="zh-TW" altLang="en-US" smtClean="0"/>
              <a:t>‹#›</a:t>
            </a:fld>
            <a:endParaRPr lang="zh-TW" altLang="en-US"/>
          </a:p>
        </p:txBody>
      </p:sp>
    </p:spTree>
    <p:extLst>
      <p:ext uri="{BB962C8B-B14F-4D97-AF65-F5344CB8AC3E}">
        <p14:creationId xmlns:p14="http://schemas.microsoft.com/office/powerpoint/2010/main" val="873676343"/>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D81936FA-96DE-4774-9F15-756661FCF49C}" type="datetimeFigureOut">
              <a:rPr lang="zh-TW" altLang="en-US" smtClean="0"/>
              <a:t>2022/10/10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1E077B64-54BA-4EAF-8D4E-658D958ECEBA}" type="slidenum">
              <a:rPr lang="zh-TW" altLang="en-US" smtClean="0"/>
              <a:t>‹#›</a:t>
            </a:fld>
            <a:endParaRPr lang="zh-TW" altLang="en-US"/>
          </a:p>
        </p:txBody>
      </p:sp>
    </p:spTree>
    <p:extLst>
      <p:ext uri="{BB962C8B-B14F-4D97-AF65-F5344CB8AC3E}">
        <p14:creationId xmlns:p14="http://schemas.microsoft.com/office/powerpoint/2010/main" val="3588985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1936FA-96DE-4774-9F15-756661FCF49C}" type="datetimeFigureOut">
              <a:rPr lang="zh-TW" altLang="en-US" smtClean="0"/>
              <a:t>2022/10/10</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1E077B64-54BA-4EAF-8D4E-658D958ECEBA}" type="slidenum">
              <a:rPr lang="zh-TW" altLang="en-US" smtClean="0"/>
              <a:t>‹#›</a:t>
            </a:fld>
            <a:endParaRPr lang="zh-TW" altLang="en-US"/>
          </a:p>
        </p:txBody>
      </p:sp>
    </p:spTree>
    <p:extLst>
      <p:ext uri="{BB962C8B-B14F-4D97-AF65-F5344CB8AC3E}">
        <p14:creationId xmlns:p14="http://schemas.microsoft.com/office/powerpoint/2010/main" val="373621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zh-TW" altLang="en-US"/>
              <a:t>按一下以編輯母片標題樣式</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a:xfrm>
            <a:off x="765051" y="6375679"/>
            <a:ext cx="1233355" cy="348462"/>
          </a:xfrm>
        </p:spPr>
        <p:txBody>
          <a:bodyPr/>
          <a:lstStyle/>
          <a:p>
            <a:fld id="{D81936FA-96DE-4774-9F15-756661FCF49C}" type="datetimeFigureOut">
              <a:rPr lang="zh-TW" altLang="en-US" smtClean="0"/>
              <a:t>2022/10/10</a:t>
            </a:fld>
            <a:endParaRPr lang="zh-TW" altLang="en-US"/>
          </a:p>
        </p:txBody>
      </p:sp>
      <p:sp>
        <p:nvSpPr>
          <p:cNvPr id="6" name="Footer Placeholder 5"/>
          <p:cNvSpPr>
            <a:spLocks noGrp="1"/>
          </p:cNvSpPr>
          <p:nvPr>
            <p:ph type="ftr" sz="quarter" idx="11"/>
          </p:nvPr>
        </p:nvSpPr>
        <p:spPr>
          <a:xfrm>
            <a:off x="2103620" y="6375679"/>
            <a:ext cx="3482179" cy="345796"/>
          </a:xfrm>
        </p:spPr>
        <p:txBody>
          <a:bodyPr/>
          <a:lstStyle/>
          <a:p>
            <a:endParaRPr lang="zh-TW" altLang="en-US"/>
          </a:p>
        </p:txBody>
      </p:sp>
      <p:sp>
        <p:nvSpPr>
          <p:cNvPr id="7" name="Slide Number Placeholder 6"/>
          <p:cNvSpPr>
            <a:spLocks noGrp="1"/>
          </p:cNvSpPr>
          <p:nvPr>
            <p:ph type="sldNum" sz="quarter" idx="12"/>
          </p:nvPr>
        </p:nvSpPr>
        <p:spPr>
          <a:xfrm>
            <a:off x="5691014" y="6375679"/>
            <a:ext cx="1232456" cy="345796"/>
          </a:xfrm>
        </p:spPr>
        <p:txBody>
          <a:bodyPr/>
          <a:lstStyle/>
          <a:p>
            <a:fld id="{1E077B64-54BA-4EAF-8D4E-658D958ECEBA}" type="slidenum">
              <a:rPr lang="zh-TW" altLang="en-US" smtClean="0"/>
              <a:t>‹#›</a:t>
            </a:fld>
            <a:endParaRPr lang="zh-TW"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46837525"/>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a:xfrm>
            <a:off x="765950" y="6375679"/>
            <a:ext cx="1232456" cy="348462"/>
          </a:xfrm>
        </p:spPr>
        <p:txBody>
          <a:bodyPr/>
          <a:lstStyle/>
          <a:p>
            <a:fld id="{D81936FA-96DE-4774-9F15-756661FCF49C}" type="datetimeFigureOut">
              <a:rPr lang="zh-TW" altLang="en-US" smtClean="0"/>
              <a:t>2022/10/10</a:t>
            </a:fld>
            <a:endParaRPr lang="zh-TW" altLang="en-US"/>
          </a:p>
        </p:txBody>
      </p:sp>
      <p:sp>
        <p:nvSpPr>
          <p:cNvPr id="6" name="Footer Placeholder 5"/>
          <p:cNvSpPr>
            <a:spLocks noGrp="1"/>
          </p:cNvSpPr>
          <p:nvPr>
            <p:ph type="ftr" sz="quarter" idx="11"/>
          </p:nvPr>
        </p:nvSpPr>
        <p:spPr>
          <a:xfrm>
            <a:off x="2103621" y="6375679"/>
            <a:ext cx="3482178" cy="345796"/>
          </a:xfrm>
        </p:spPr>
        <p:txBody>
          <a:bodyPr/>
          <a:lstStyle/>
          <a:p>
            <a:endParaRPr lang="zh-TW" altLang="en-US"/>
          </a:p>
        </p:txBody>
      </p:sp>
      <p:sp>
        <p:nvSpPr>
          <p:cNvPr id="7" name="Slide Number Placeholder 6"/>
          <p:cNvSpPr>
            <a:spLocks noGrp="1"/>
          </p:cNvSpPr>
          <p:nvPr>
            <p:ph type="sldNum" sz="quarter" idx="12"/>
          </p:nvPr>
        </p:nvSpPr>
        <p:spPr>
          <a:xfrm>
            <a:off x="5687568" y="6375679"/>
            <a:ext cx="1234440" cy="345796"/>
          </a:xfrm>
        </p:spPr>
        <p:txBody>
          <a:bodyPr/>
          <a:lstStyle/>
          <a:p>
            <a:fld id="{1E077B64-54BA-4EAF-8D4E-658D958ECEBA}" type="slidenum">
              <a:rPr lang="zh-TW" altLang="en-US" smtClean="0"/>
              <a:t>‹#›</a:t>
            </a:fld>
            <a:endParaRPr lang="zh-TW" altLang="en-US"/>
          </a:p>
        </p:txBody>
      </p:sp>
    </p:spTree>
    <p:extLst>
      <p:ext uri="{BB962C8B-B14F-4D97-AF65-F5344CB8AC3E}">
        <p14:creationId xmlns:p14="http://schemas.microsoft.com/office/powerpoint/2010/main" val="893021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D81936FA-96DE-4774-9F15-756661FCF49C}" type="datetimeFigureOut">
              <a:rPr lang="zh-TW" altLang="en-US" smtClean="0"/>
              <a:t>2022/10/10</a:t>
            </a:fld>
            <a:endParaRPr lang="zh-TW"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zh-TW" alt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1E077B64-54BA-4EAF-8D4E-658D958ECEBA}" type="slidenum">
              <a:rPr lang="zh-TW" altLang="en-US" smtClean="0"/>
              <a:t>‹#›</a:t>
            </a:fld>
            <a:endParaRPr lang="zh-TW" alt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468908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data.gov.tw/dataset/7777" TargetMode="Externa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E63384-DBFB-4E02-B25C-2A6F10645CF1}"/>
              </a:ext>
            </a:extLst>
          </p:cNvPr>
          <p:cNvSpPr>
            <a:spLocks noGrp="1"/>
          </p:cNvSpPr>
          <p:nvPr>
            <p:ph type="ctrTitle"/>
          </p:nvPr>
        </p:nvSpPr>
        <p:spPr/>
        <p:txBody>
          <a:bodyPr/>
          <a:lstStyle/>
          <a:p>
            <a:r>
              <a:rPr lang="zh-TW" altLang="en-US" dirty="0"/>
              <a:t>大數據及雲端服務應用</a:t>
            </a:r>
          </a:p>
        </p:txBody>
      </p:sp>
      <p:sp>
        <p:nvSpPr>
          <p:cNvPr id="3" name="副標題 2">
            <a:extLst>
              <a:ext uri="{FF2B5EF4-FFF2-40B4-BE49-F238E27FC236}">
                <a16:creationId xmlns:a16="http://schemas.microsoft.com/office/drawing/2014/main" id="{4EE43075-6E9B-4ADE-A99A-928E522FC649}"/>
              </a:ext>
            </a:extLst>
          </p:cNvPr>
          <p:cNvSpPr>
            <a:spLocks noGrp="1"/>
          </p:cNvSpPr>
          <p:nvPr>
            <p:ph type="subTitle" idx="1"/>
          </p:nvPr>
        </p:nvSpPr>
        <p:spPr/>
        <p:txBody>
          <a:bodyPr/>
          <a:lstStyle/>
          <a:p>
            <a:r>
              <a:rPr lang="zh-TW" altLang="en-US" dirty="0"/>
              <a:t>謝坤達 </a:t>
            </a:r>
            <a:r>
              <a:rPr lang="en-US" altLang="zh-TW" dirty="0"/>
              <a:t>jumbokh@gmail.com</a:t>
            </a:r>
            <a:endParaRPr lang="zh-TW" altLang="en-US" dirty="0"/>
          </a:p>
        </p:txBody>
      </p:sp>
    </p:spTree>
    <p:extLst>
      <p:ext uri="{BB962C8B-B14F-4D97-AF65-F5344CB8AC3E}">
        <p14:creationId xmlns:p14="http://schemas.microsoft.com/office/powerpoint/2010/main" val="3623232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 name="圖片 2"/>
          <p:cNvPicPr/>
          <p:nvPr/>
        </p:nvPicPr>
        <p:blipFill>
          <a:blip r:embed="rId2"/>
          <a:stretch/>
        </p:blipFill>
        <p:spPr>
          <a:xfrm>
            <a:off x="1523520" y="0"/>
            <a:ext cx="9144360" cy="6857640"/>
          </a:xfrm>
          <a:prstGeom prst="rect">
            <a:avLst/>
          </a:prstGeom>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393710-9C6D-450B-B4B1-2574145266D0}"/>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D5C3B970-3A4E-4508-85A2-8631110DD9B1}"/>
              </a:ext>
            </a:extLst>
          </p:cNvPr>
          <p:cNvSpPr>
            <a:spLocks noGrp="1"/>
          </p:cNvSpPr>
          <p:nvPr>
            <p:ph type="body"/>
          </p:nvPr>
        </p:nvSpPr>
        <p:spPr/>
        <p:txBody>
          <a:bodyPr/>
          <a:lstStyle/>
          <a:p>
            <a:endParaRPr lang="zh-TW" altLang="en-US"/>
          </a:p>
        </p:txBody>
      </p:sp>
      <p:pic>
        <p:nvPicPr>
          <p:cNvPr id="4" name="圖片 4" descr="一張含有 文字 的圖片&#10;&#10;自動產生的描述">
            <a:extLst>
              <a:ext uri="{FF2B5EF4-FFF2-40B4-BE49-F238E27FC236}">
                <a16:creationId xmlns:a16="http://schemas.microsoft.com/office/drawing/2014/main" id="{E4316E3A-A385-4C5E-8DD1-88BEA7F0968D}"/>
              </a:ext>
            </a:extLst>
          </p:cNvPr>
          <p:cNvPicPr>
            <a:picLocks noChangeAspect="1"/>
          </p:cNvPicPr>
          <p:nvPr/>
        </p:nvPicPr>
        <p:blipFill>
          <a:blip r:embed="rId2"/>
          <a:stretch>
            <a:fillRect/>
          </a:stretch>
        </p:blipFill>
        <p:spPr>
          <a:xfrm>
            <a:off x="986288" y="184947"/>
            <a:ext cx="10995803" cy="6171805"/>
          </a:xfrm>
          <a:prstGeom prst="rect">
            <a:avLst/>
          </a:prstGeom>
        </p:spPr>
      </p:pic>
    </p:spTree>
    <p:extLst>
      <p:ext uri="{BB962C8B-B14F-4D97-AF65-F5344CB8AC3E}">
        <p14:creationId xmlns:p14="http://schemas.microsoft.com/office/powerpoint/2010/main" val="7663492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1DC0AF-518E-444A-9028-7FA4240EE289}"/>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C24B004A-2153-4E0A-9661-7779F4A8CBDA}"/>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011DF155-B504-4570-95F1-3B5216E1FFDE}"/>
              </a:ext>
            </a:extLst>
          </p:cNvPr>
          <p:cNvPicPr>
            <a:picLocks noChangeAspect="1"/>
          </p:cNvPicPr>
          <p:nvPr/>
        </p:nvPicPr>
        <p:blipFill>
          <a:blip r:embed="rId2"/>
          <a:stretch>
            <a:fillRect/>
          </a:stretch>
        </p:blipFill>
        <p:spPr>
          <a:xfrm>
            <a:off x="900023" y="342011"/>
            <a:ext cx="10693879" cy="5713903"/>
          </a:xfrm>
          <a:prstGeom prst="rect">
            <a:avLst/>
          </a:prstGeom>
        </p:spPr>
      </p:pic>
    </p:spTree>
    <p:extLst>
      <p:ext uri="{BB962C8B-B14F-4D97-AF65-F5344CB8AC3E}">
        <p14:creationId xmlns:p14="http://schemas.microsoft.com/office/powerpoint/2010/main" val="27783474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057C7E-7B47-4712-B266-E256F57CBE46}"/>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8B4C1456-F90A-4722-BAE5-13D2F6691275}"/>
              </a:ext>
            </a:extLst>
          </p:cNvPr>
          <p:cNvSpPr>
            <a:spLocks noGrp="1"/>
          </p:cNvSpPr>
          <p:nvPr>
            <p:ph type="body"/>
          </p:nvPr>
        </p:nvSpPr>
        <p:spPr/>
        <p:txBody>
          <a:bodyPr/>
          <a:lstStyle/>
          <a:p>
            <a:endParaRPr lang="zh-TW" altLang="en-US"/>
          </a:p>
        </p:txBody>
      </p:sp>
      <p:pic>
        <p:nvPicPr>
          <p:cNvPr id="4" name="圖片 4">
            <a:extLst>
              <a:ext uri="{FF2B5EF4-FFF2-40B4-BE49-F238E27FC236}">
                <a16:creationId xmlns:a16="http://schemas.microsoft.com/office/drawing/2014/main" id="{7F226FD7-4270-44E7-80E3-6228E61F2427}"/>
              </a:ext>
            </a:extLst>
          </p:cNvPr>
          <p:cNvPicPr>
            <a:picLocks noChangeAspect="1"/>
          </p:cNvPicPr>
          <p:nvPr/>
        </p:nvPicPr>
        <p:blipFill>
          <a:blip r:embed="rId2"/>
          <a:stretch>
            <a:fillRect/>
          </a:stretch>
        </p:blipFill>
        <p:spPr>
          <a:xfrm>
            <a:off x="1345721" y="328720"/>
            <a:ext cx="10564482" cy="5956145"/>
          </a:xfrm>
          <a:prstGeom prst="rect">
            <a:avLst/>
          </a:prstGeom>
        </p:spPr>
      </p:pic>
    </p:spTree>
    <p:extLst>
      <p:ext uri="{BB962C8B-B14F-4D97-AF65-F5344CB8AC3E}">
        <p14:creationId xmlns:p14="http://schemas.microsoft.com/office/powerpoint/2010/main" val="8178980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TextShape 1"/>
          <p:cNvSpPr txBox="1"/>
          <p:nvPr/>
        </p:nvSpPr>
        <p:spPr>
          <a:xfrm>
            <a:off x="4425480" y="186840"/>
            <a:ext cx="3494520" cy="1469160"/>
          </a:xfrm>
          <a:prstGeom prst="rect">
            <a:avLst/>
          </a:prstGeom>
          <a:noFill/>
          <a:ln>
            <a:noFill/>
          </a:ln>
        </p:spPr>
        <p:txBody>
          <a:bodyPr lIns="0" tIns="0" rIns="0" bIns="0" anchor="ctr">
            <a:noAutofit/>
          </a:bodyPr>
          <a:lstStyle/>
          <a:p>
            <a:r>
              <a:rPr lang="zh-TW" sz="1800" b="0" strike="noStrike" spc="-1">
                <a:solidFill>
                  <a:srgbClr val="000000"/>
                </a:solidFill>
                <a:latin typeface="Gill Sans MT"/>
              </a:rPr>
              <a:t>台電統計年報</a:t>
            </a:r>
            <a:endParaRPr lang="en-US" sz="1800" b="0" strike="noStrike" spc="-1">
              <a:solidFill>
                <a:srgbClr val="000000"/>
              </a:solidFill>
              <a:latin typeface="Gill Sans MT"/>
            </a:endParaRPr>
          </a:p>
        </p:txBody>
      </p:sp>
      <p:pic>
        <p:nvPicPr>
          <p:cNvPr id="537" name="圖片 536"/>
          <p:cNvPicPr/>
          <p:nvPr/>
        </p:nvPicPr>
        <p:blipFill>
          <a:blip r:embed="rId2"/>
          <a:stretch/>
        </p:blipFill>
        <p:spPr>
          <a:xfrm>
            <a:off x="3856680" y="1447920"/>
            <a:ext cx="4351320" cy="5032080"/>
          </a:xfrm>
          <a:prstGeom prst="rect">
            <a:avLst/>
          </a:prstGeom>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FD6BD8-9F56-4FAD-ABCC-6AF7ED89A33A}"/>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9733EC11-DD18-4EBC-B734-55C99BEE315A}"/>
              </a:ext>
            </a:extLst>
          </p:cNvPr>
          <p:cNvSpPr>
            <a:spLocks noGrp="1"/>
          </p:cNvSpPr>
          <p:nvPr>
            <p:ph type="body"/>
          </p:nvPr>
        </p:nvSpPr>
        <p:spPr/>
        <p:txBody>
          <a:bodyPr/>
          <a:lstStyle/>
          <a:p>
            <a:endParaRPr lang="zh-TW" altLang="en-US"/>
          </a:p>
        </p:txBody>
      </p:sp>
      <p:pic>
        <p:nvPicPr>
          <p:cNvPr id="4" name="圖片 4">
            <a:extLst>
              <a:ext uri="{FF2B5EF4-FFF2-40B4-BE49-F238E27FC236}">
                <a16:creationId xmlns:a16="http://schemas.microsoft.com/office/drawing/2014/main" id="{6CA45310-8FCE-4A71-B5AB-7D6596447B70}"/>
              </a:ext>
            </a:extLst>
          </p:cNvPr>
          <p:cNvPicPr>
            <a:picLocks noChangeAspect="1"/>
          </p:cNvPicPr>
          <p:nvPr/>
        </p:nvPicPr>
        <p:blipFill>
          <a:blip r:embed="rId2"/>
          <a:stretch>
            <a:fillRect/>
          </a:stretch>
        </p:blipFill>
        <p:spPr>
          <a:xfrm>
            <a:off x="1130060" y="228078"/>
            <a:ext cx="10837652" cy="6099919"/>
          </a:xfrm>
          <a:prstGeom prst="rect">
            <a:avLst/>
          </a:prstGeom>
        </p:spPr>
      </p:pic>
    </p:spTree>
    <p:extLst>
      <p:ext uri="{BB962C8B-B14F-4D97-AF65-F5344CB8AC3E}">
        <p14:creationId xmlns:p14="http://schemas.microsoft.com/office/powerpoint/2010/main" val="298791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CBF657-3B86-4186-8F56-AAF964076BEB}"/>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1517F09B-8097-415B-9D69-25688F4913D6}"/>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BF1D5596-AAE7-4722-B14D-173201F214B7}"/>
              </a:ext>
            </a:extLst>
          </p:cNvPr>
          <p:cNvPicPr>
            <a:picLocks noChangeAspect="1"/>
          </p:cNvPicPr>
          <p:nvPr/>
        </p:nvPicPr>
        <p:blipFill>
          <a:blip r:embed="rId2"/>
          <a:stretch>
            <a:fillRect/>
          </a:stretch>
        </p:blipFill>
        <p:spPr>
          <a:xfrm>
            <a:off x="957532" y="326221"/>
            <a:ext cx="10794520" cy="5702350"/>
          </a:xfrm>
          <a:prstGeom prst="rect">
            <a:avLst/>
          </a:prstGeom>
        </p:spPr>
      </p:pic>
    </p:spTree>
    <p:extLst>
      <p:ext uri="{BB962C8B-B14F-4D97-AF65-F5344CB8AC3E}">
        <p14:creationId xmlns:p14="http://schemas.microsoft.com/office/powerpoint/2010/main" val="17419307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010695-F306-4673-BE7E-779993891157}"/>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1B3E948D-745C-4D2C-885B-E1D839CE882D}"/>
              </a:ext>
            </a:extLst>
          </p:cNvPr>
          <p:cNvSpPr>
            <a:spLocks noGrp="1"/>
          </p:cNvSpPr>
          <p:nvPr>
            <p:ph type="body"/>
          </p:nvPr>
        </p:nvSpPr>
        <p:spPr/>
        <p:txBody>
          <a:bodyPr/>
          <a:lstStyle/>
          <a:p>
            <a:endParaRPr lang="zh-TW" altLang="en-US"/>
          </a:p>
        </p:txBody>
      </p:sp>
      <p:pic>
        <p:nvPicPr>
          <p:cNvPr id="4" name="圖片 4" descr="一張含有 文字 的圖片&#10;&#10;自動產生的描述">
            <a:extLst>
              <a:ext uri="{FF2B5EF4-FFF2-40B4-BE49-F238E27FC236}">
                <a16:creationId xmlns:a16="http://schemas.microsoft.com/office/drawing/2014/main" id="{8035BF7A-4ADE-482F-9BB7-A9028DD24070}"/>
              </a:ext>
            </a:extLst>
          </p:cNvPr>
          <p:cNvPicPr>
            <a:picLocks noChangeAspect="1"/>
          </p:cNvPicPr>
          <p:nvPr/>
        </p:nvPicPr>
        <p:blipFill>
          <a:blip r:embed="rId2"/>
          <a:stretch>
            <a:fillRect/>
          </a:stretch>
        </p:blipFill>
        <p:spPr>
          <a:xfrm>
            <a:off x="1015043" y="371852"/>
            <a:ext cx="10693878" cy="6013655"/>
          </a:xfrm>
          <a:prstGeom prst="rect">
            <a:avLst/>
          </a:prstGeom>
        </p:spPr>
      </p:pic>
    </p:spTree>
    <p:extLst>
      <p:ext uri="{BB962C8B-B14F-4D97-AF65-F5344CB8AC3E}">
        <p14:creationId xmlns:p14="http://schemas.microsoft.com/office/powerpoint/2010/main" val="6576719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824713-EF2D-434E-99D8-38474A6F9739}"/>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F667C7A8-0B9D-4635-97BF-B20D38635896}"/>
              </a:ext>
            </a:extLst>
          </p:cNvPr>
          <p:cNvSpPr>
            <a:spLocks noGrp="1"/>
          </p:cNvSpPr>
          <p:nvPr>
            <p:ph type="body"/>
          </p:nvPr>
        </p:nvSpPr>
        <p:spPr/>
        <p:txBody>
          <a:bodyPr/>
          <a:lstStyle/>
          <a:p>
            <a:endParaRPr lang="zh-TW" altLang="en-US"/>
          </a:p>
        </p:txBody>
      </p:sp>
      <p:pic>
        <p:nvPicPr>
          <p:cNvPr id="4" name="圖片 4" descr="一張含有 文字 的圖片&#10;&#10;自動產生的描述">
            <a:extLst>
              <a:ext uri="{FF2B5EF4-FFF2-40B4-BE49-F238E27FC236}">
                <a16:creationId xmlns:a16="http://schemas.microsoft.com/office/drawing/2014/main" id="{3DDB814E-FC6D-49C2-9396-F0BBF7D1F305}"/>
              </a:ext>
            </a:extLst>
          </p:cNvPr>
          <p:cNvPicPr>
            <a:picLocks noChangeAspect="1"/>
          </p:cNvPicPr>
          <p:nvPr/>
        </p:nvPicPr>
        <p:blipFill>
          <a:blip r:embed="rId2"/>
          <a:stretch>
            <a:fillRect/>
          </a:stretch>
        </p:blipFill>
        <p:spPr>
          <a:xfrm>
            <a:off x="1144439" y="271211"/>
            <a:ext cx="10751388" cy="6056787"/>
          </a:xfrm>
          <a:prstGeom prst="rect">
            <a:avLst/>
          </a:prstGeom>
        </p:spPr>
      </p:pic>
    </p:spTree>
    <p:extLst>
      <p:ext uri="{BB962C8B-B14F-4D97-AF65-F5344CB8AC3E}">
        <p14:creationId xmlns:p14="http://schemas.microsoft.com/office/powerpoint/2010/main" val="28433970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738C00-0884-4358-9E95-C7A0D2169C77}"/>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E7664F14-5566-4A8D-AEF0-2F3DF71129EC}"/>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5918F6CF-6905-4058-9ABB-BFFF8CA8568F}"/>
              </a:ext>
            </a:extLst>
          </p:cNvPr>
          <p:cNvPicPr>
            <a:picLocks noChangeAspect="1"/>
          </p:cNvPicPr>
          <p:nvPr/>
        </p:nvPicPr>
        <p:blipFill>
          <a:blip r:embed="rId2"/>
          <a:stretch>
            <a:fillRect/>
          </a:stretch>
        </p:blipFill>
        <p:spPr>
          <a:xfrm>
            <a:off x="1633269" y="178677"/>
            <a:ext cx="8939840" cy="7104495"/>
          </a:xfrm>
          <a:prstGeom prst="rect">
            <a:avLst/>
          </a:prstGeom>
        </p:spPr>
      </p:pic>
    </p:spTree>
    <p:extLst>
      <p:ext uri="{BB962C8B-B14F-4D97-AF65-F5344CB8AC3E}">
        <p14:creationId xmlns:p14="http://schemas.microsoft.com/office/powerpoint/2010/main" val="12146507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96146E-B1DF-4D2E-981D-CB69BD67347B}"/>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15A35D2E-7994-43C0-9332-E20F7CD9D9D9}"/>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9C05DF4D-5DD5-497F-BB43-A08D0F8ADBC1}"/>
              </a:ext>
            </a:extLst>
          </p:cNvPr>
          <p:cNvPicPr>
            <a:picLocks noChangeAspect="1"/>
          </p:cNvPicPr>
          <p:nvPr/>
        </p:nvPicPr>
        <p:blipFill>
          <a:blip r:embed="rId2"/>
          <a:stretch>
            <a:fillRect/>
          </a:stretch>
        </p:blipFill>
        <p:spPr>
          <a:xfrm>
            <a:off x="1101307" y="510231"/>
            <a:ext cx="10737010" cy="5794406"/>
          </a:xfrm>
          <a:prstGeom prst="rect">
            <a:avLst/>
          </a:prstGeom>
        </p:spPr>
      </p:pic>
    </p:spTree>
    <p:extLst>
      <p:ext uri="{BB962C8B-B14F-4D97-AF65-F5344CB8AC3E}">
        <p14:creationId xmlns:p14="http://schemas.microsoft.com/office/powerpoint/2010/main" val="3910359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圖片 2"/>
          <p:cNvPicPr/>
          <p:nvPr/>
        </p:nvPicPr>
        <p:blipFill>
          <a:blip r:embed="rId2"/>
          <a:stretch/>
        </p:blipFill>
        <p:spPr>
          <a:xfrm>
            <a:off x="1523520" y="0"/>
            <a:ext cx="9144360" cy="6857640"/>
          </a:xfrm>
          <a:prstGeom prst="rect">
            <a:avLst/>
          </a:prstGeom>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1E82C7-95A7-492D-A163-D890C5C42658}"/>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6B554565-8C66-48C0-A79D-F4915A83CAEF}"/>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1358CDE8-F436-4084-92C3-B13B58112B58}"/>
              </a:ext>
            </a:extLst>
          </p:cNvPr>
          <p:cNvPicPr>
            <a:picLocks noChangeAspect="1"/>
          </p:cNvPicPr>
          <p:nvPr/>
        </p:nvPicPr>
        <p:blipFill>
          <a:blip r:embed="rId2"/>
          <a:stretch>
            <a:fillRect/>
          </a:stretch>
        </p:blipFill>
        <p:spPr>
          <a:xfrm>
            <a:off x="2309003" y="174494"/>
            <a:ext cx="7602746" cy="7314145"/>
          </a:xfrm>
          <a:prstGeom prst="rect">
            <a:avLst/>
          </a:prstGeom>
        </p:spPr>
      </p:pic>
    </p:spTree>
    <p:extLst>
      <p:ext uri="{BB962C8B-B14F-4D97-AF65-F5344CB8AC3E}">
        <p14:creationId xmlns:p14="http://schemas.microsoft.com/office/powerpoint/2010/main" val="3361136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E06A95-ED5B-4A56-AF93-5FCA3C077F78}"/>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F3AA9C5D-6822-4096-B014-A9FD75408C6B}"/>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D8B35C9A-FF6F-4F1D-86B5-03EEB5D5110E}"/>
              </a:ext>
            </a:extLst>
          </p:cNvPr>
          <p:cNvPicPr>
            <a:picLocks noChangeAspect="1"/>
          </p:cNvPicPr>
          <p:nvPr/>
        </p:nvPicPr>
        <p:blipFill>
          <a:blip r:embed="rId2"/>
          <a:stretch>
            <a:fillRect/>
          </a:stretch>
        </p:blipFill>
        <p:spPr>
          <a:xfrm>
            <a:off x="1417608" y="428872"/>
            <a:ext cx="10564483" cy="5612067"/>
          </a:xfrm>
          <a:prstGeom prst="rect">
            <a:avLst/>
          </a:prstGeom>
        </p:spPr>
      </p:pic>
    </p:spTree>
    <p:extLst>
      <p:ext uri="{BB962C8B-B14F-4D97-AF65-F5344CB8AC3E}">
        <p14:creationId xmlns:p14="http://schemas.microsoft.com/office/powerpoint/2010/main" val="1661978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25C3EA-FBB1-4BD4-915A-C243E07097C5}"/>
              </a:ext>
            </a:extLst>
          </p:cNvPr>
          <p:cNvSpPr>
            <a:spLocks noGrp="1"/>
          </p:cNvSpPr>
          <p:nvPr>
            <p:ph type="title"/>
          </p:nvPr>
        </p:nvSpPr>
        <p:spPr/>
        <p:txBody>
          <a:bodyPr/>
          <a:lstStyle/>
          <a:p>
            <a:pPr algn="ctr"/>
            <a:r>
              <a:rPr lang="zh-TW" altLang="en-US"/>
              <a:t>合併查詢</a:t>
            </a:r>
            <a:endParaRPr lang="zh-TW" altLang="en-US" dirty="0"/>
          </a:p>
        </p:txBody>
      </p:sp>
      <p:sp>
        <p:nvSpPr>
          <p:cNvPr id="3" name="文字版面配置區 2">
            <a:extLst>
              <a:ext uri="{FF2B5EF4-FFF2-40B4-BE49-F238E27FC236}">
                <a16:creationId xmlns:a16="http://schemas.microsoft.com/office/drawing/2014/main" id="{668B1674-F8E1-4EA6-9ECD-14A7E33729A7}"/>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19133C47-53F6-4243-BE19-148CC5AFCB54}"/>
              </a:ext>
            </a:extLst>
          </p:cNvPr>
          <p:cNvPicPr>
            <a:picLocks noChangeAspect="1"/>
          </p:cNvPicPr>
          <p:nvPr/>
        </p:nvPicPr>
        <p:blipFill>
          <a:blip r:embed="rId2"/>
          <a:stretch>
            <a:fillRect/>
          </a:stretch>
        </p:blipFill>
        <p:spPr>
          <a:xfrm>
            <a:off x="1503872" y="1609646"/>
            <a:ext cx="9759350" cy="5162709"/>
          </a:xfrm>
          <a:prstGeom prst="rect">
            <a:avLst/>
          </a:prstGeom>
        </p:spPr>
      </p:pic>
    </p:spTree>
    <p:extLst>
      <p:ext uri="{BB962C8B-B14F-4D97-AF65-F5344CB8AC3E}">
        <p14:creationId xmlns:p14="http://schemas.microsoft.com/office/powerpoint/2010/main" val="39357119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CEBDC0-7020-426A-9740-8C474595F17F}"/>
              </a:ext>
            </a:extLst>
          </p:cNvPr>
          <p:cNvSpPr>
            <a:spLocks noGrp="1"/>
          </p:cNvSpPr>
          <p:nvPr>
            <p:ph type="title"/>
          </p:nvPr>
        </p:nvSpPr>
        <p:spPr/>
        <p:txBody>
          <a:bodyPr/>
          <a:lstStyle/>
          <a:p>
            <a:pPr algn="ctr"/>
            <a:r>
              <a:rPr lang="zh-TW" altLang="en-US"/>
              <a:t>展開合併項目</a:t>
            </a:r>
            <a:endParaRPr lang="zh-TW"/>
          </a:p>
        </p:txBody>
      </p:sp>
      <p:sp>
        <p:nvSpPr>
          <p:cNvPr id="3" name="文字版面配置區 2">
            <a:extLst>
              <a:ext uri="{FF2B5EF4-FFF2-40B4-BE49-F238E27FC236}">
                <a16:creationId xmlns:a16="http://schemas.microsoft.com/office/drawing/2014/main" id="{9AFCEC97-A8EE-48D1-9D26-A8C1F0E28DF4}"/>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00A79F49-3723-49A0-A2CE-C07A5D6BEF1B}"/>
              </a:ext>
            </a:extLst>
          </p:cNvPr>
          <p:cNvPicPr>
            <a:picLocks noChangeAspect="1"/>
          </p:cNvPicPr>
          <p:nvPr/>
        </p:nvPicPr>
        <p:blipFill>
          <a:blip r:embed="rId2"/>
          <a:stretch>
            <a:fillRect/>
          </a:stretch>
        </p:blipFill>
        <p:spPr>
          <a:xfrm>
            <a:off x="1575759" y="1608305"/>
            <a:ext cx="8508520" cy="4791580"/>
          </a:xfrm>
          <a:prstGeom prst="rect">
            <a:avLst/>
          </a:prstGeom>
        </p:spPr>
      </p:pic>
    </p:spTree>
    <p:extLst>
      <p:ext uri="{BB962C8B-B14F-4D97-AF65-F5344CB8AC3E}">
        <p14:creationId xmlns:p14="http://schemas.microsoft.com/office/powerpoint/2010/main" val="6639330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EC4DF9-6291-4FFB-9351-F58918F4E11C}"/>
              </a:ext>
            </a:extLst>
          </p:cNvPr>
          <p:cNvSpPr>
            <a:spLocks noGrp="1"/>
          </p:cNvSpPr>
          <p:nvPr>
            <p:ph type="title"/>
          </p:nvPr>
        </p:nvSpPr>
        <p:spPr/>
        <p:txBody>
          <a:bodyPr/>
          <a:lstStyle/>
          <a:p>
            <a:pPr algn="ctr"/>
            <a:r>
              <a:rPr lang="zh-TW" altLang="en-US"/>
              <a:t>轉置</a:t>
            </a:r>
          </a:p>
        </p:txBody>
      </p:sp>
      <p:sp>
        <p:nvSpPr>
          <p:cNvPr id="3" name="文字版面配置區 2">
            <a:extLst>
              <a:ext uri="{FF2B5EF4-FFF2-40B4-BE49-F238E27FC236}">
                <a16:creationId xmlns:a16="http://schemas.microsoft.com/office/drawing/2014/main" id="{D940843D-0797-4C9B-8722-2688B9663D8E}"/>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35FA433E-6A09-4A33-ABFD-4DBBE5369212}"/>
              </a:ext>
            </a:extLst>
          </p:cNvPr>
          <p:cNvPicPr>
            <a:picLocks noChangeAspect="1"/>
          </p:cNvPicPr>
          <p:nvPr/>
        </p:nvPicPr>
        <p:blipFill>
          <a:blip r:embed="rId2"/>
          <a:stretch>
            <a:fillRect/>
          </a:stretch>
        </p:blipFill>
        <p:spPr>
          <a:xfrm>
            <a:off x="1475117" y="1349513"/>
            <a:ext cx="9788105" cy="5510447"/>
          </a:xfrm>
          <a:prstGeom prst="rect">
            <a:avLst/>
          </a:prstGeom>
        </p:spPr>
      </p:pic>
    </p:spTree>
    <p:extLst>
      <p:ext uri="{BB962C8B-B14F-4D97-AF65-F5344CB8AC3E}">
        <p14:creationId xmlns:p14="http://schemas.microsoft.com/office/powerpoint/2010/main" val="31774629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DB66C0-885E-4010-82CB-47412EFA30EE}"/>
              </a:ext>
            </a:extLst>
          </p:cNvPr>
          <p:cNvSpPr>
            <a:spLocks noGrp="1"/>
          </p:cNvSpPr>
          <p:nvPr>
            <p:ph type="title"/>
          </p:nvPr>
        </p:nvSpPr>
        <p:spPr/>
        <p:txBody>
          <a:bodyPr/>
          <a:lstStyle/>
          <a:p>
            <a:pPr algn="ctr"/>
            <a:r>
              <a:rPr lang="zh-TW" altLang="en-US"/>
              <a:t>抬頭項目--使用第一列</a:t>
            </a:r>
          </a:p>
        </p:txBody>
      </p:sp>
      <p:sp>
        <p:nvSpPr>
          <p:cNvPr id="3" name="文字版面配置區 2">
            <a:extLst>
              <a:ext uri="{FF2B5EF4-FFF2-40B4-BE49-F238E27FC236}">
                <a16:creationId xmlns:a16="http://schemas.microsoft.com/office/drawing/2014/main" id="{A95CB225-F6F5-4512-BE16-BA9124853651}"/>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217EAAF8-B269-42FB-904F-11D8F91A9A92}"/>
              </a:ext>
            </a:extLst>
          </p:cNvPr>
          <p:cNvPicPr>
            <a:picLocks noChangeAspect="1"/>
          </p:cNvPicPr>
          <p:nvPr/>
        </p:nvPicPr>
        <p:blipFill>
          <a:blip r:embed="rId2"/>
          <a:stretch>
            <a:fillRect/>
          </a:stretch>
        </p:blipFill>
        <p:spPr>
          <a:xfrm>
            <a:off x="1230702" y="1421400"/>
            <a:ext cx="9615576" cy="5424183"/>
          </a:xfrm>
          <a:prstGeom prst="rect">
            <a:avLst/>
          </a:prstGeom>
        </p:spPr>
      </p:pic>
    </p:spTree>
    <p:extLst>
      <p:ext uri="{BB962C8B-B14F-4D97-AF65-F5344CB8AC3E}">
        <p14:creationId xmlns:p14="http://schemas.microsoft.com/office/powerpoint/2010/main" val="4565194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95F92E-0851-4AEC-95DC-C39B0F0E81C8}"/>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B1E54469-59EE-4063-A578-CA1945986C07}"/>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7C3FB62C-FA2A-4B66-937B-5A0D08A9445D}"/>
              </a:ext>
            </a:extLst>
          </p:cNvPr>
          <p:cNvPicPr>
            <a:picLocks noChangeAspect="1"/>
          </p:cNvPicPr>
          <p:nvPr/>
        </p:nvPicPr>
        <p:blipFill>
          <a:blip r:embed="rId2"/>
          <a:stretch>
            <a:fillRect/>
          </a:stretch>
        </p:blipFill>
        <p:spPr>
          <a:xfrm>
            <a:off x="1115683" y="1608305"/>
            <a:ext cx="9744973" cy="5481693"/>
          </a:xfrm>
          <a:prstGeom prst="rect">
            <a:avLst/>
          </a:prstGeom>
        </p:spPr>
      </p:pic>
    </p:spTree>
    <p:extLst>
      <p:ext uri="{BB962C8B-B14F-4D97-AF65-F5344CB8AC3E}">
        <p14:creationId xmlns:p14="http://schemas.microsoft.com/office/powerpoint/2010/main" val="2058824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6D7734-07BE-494B-B1E9-93D521A2D54A}"/>
              </a:ext>
            </a:extLst>
          </p:cNvPr>
          <p:cNvSpPr>
            <a:spLocks noGrp="1"/>
          </p:cNvSpPr>
          <p:nvPr>
            <p:ph type="title"/>
          </p:nvPr>
        </p:nvSpPr>
        <p:spPr/>
        <p:txBody>
          <a:bodyPr/>
          <a:lstStyle/>
          <a:p>
            <a:pPr algn="ctr"/>
            <a:r>
              <a:rPr lang="zh-TW" altLang="en-US"/>
              <a:t>新增以年為主的索引行</a:t>
            </a:r>
          </a:p>
        </p:txBody>
      </p:sp>
      <p:sp>
        <p:nvSpPr>
          <p:cNvPr id="3" name="文字版面配置區 2">
            <a:extLst>
              <a:ext uri="{FF2B5EF4-FFF2-40B4-BE49-F238E27FC236}">
                <a16:creationId xmlns:a16="http://schemas.microsoft.com/office/drawing/2014/main" id="{72FBB352-81DA-4E98-9B6C-0D0EBBA48B8E}"/>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EE450064-A74F-4429-973B-BF02483E77D3}"/>
              </a:ext>
            </a:extLst>
          </p:cNvPr>
          <p:cNvPicPr>
            <a:picLocks noChangeAspect="1"/>
          </p:cNvPicPr>
          <p:nvPr/>
        </p:nvPicPr>
        <p:blipFill>
          <a:blip r:embed="rId2"/>
          <a:stretch>
            <a:fillRect/>
          </a:stretch>
        </p:blipFill>
        <p:spPr>
          <a:xfrm>
            <a:off x="1518249" y="1473395"/>
            <a:ext cx="9615576" cy="5190794"/>
          </a:xfrm>
          <a:prstGeom prst="rect">
            <a:avLst/>
          </a:prstGeom>
        </p:spPr>
      </p:pic>
    </p:spTree>
    <p:extLst>
      <p:ext uri="{BB962C8B-B14F-4D97-AF65-F5344CB8AC3E}">
        <p14:creationId xmlns:p14="http://schemas.microsoft.com/office/powerpoint/2010/main" val="26742194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F9D63-DBC6-4BA0-9B39-09584A62108E}"/>
              </a:ext>
            </a:extLst>
          </p:cNvPr>
          <p:cNvSpPr>
            <a:spLocks noGrp="1"/>
          </p:cNvSpPr>
          <p:nvPr>
            <p:ph type="title"/>
          </p:nvPr>
        </p:nvSpPr>
        <p:spPr/>
        <p:txBody>
          <a:bodyPr/>
          <a:lstStyle/>
          <a:p>
            <a:pPr algn="ctr"/>
            <a:r>
              <a:rPr lang="zh-TW" altLang="en-US"/>
              <a:t>修改欄位名稱--year</a:t>
            </a:r>
          </a:p>
        </p:txBody>
      </p:sp>
      <p:sp>
        <p:nvSpPr>
          <p:cNvPr id="3" name="文字版面配置區 2">
            <a:extLst>
              <a:ext uri="{FF2B5EF4-FFF2-40B4-BE49-F238E27FC236}">
                <a16:creationId xmlns:a16="http://schemas.microsoft.com/office/drawing/2014/main" id="{ADB11081-A9F8-4C6A-A70C-5B03DBF352F7}"/>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54090313-B859-45A4-9DFE-4A0A60485E9D}"/>
              </a:ext>
            </a:extLst>
          </p:cNvPr>
          <p:cNvPicPr>
            <a:picLocks noChangeAspect="1"/>
          </p:cNvPicPr>
          <p:nvPr/>
        </p:nvPicPr>
        <p:blipFill>
          <a:blip r:embed="rId2"/>
          <a:stretch>
            <a:fillRect/>
          </a:stretch>
        </p:blipFill>
        <p:spPr>
          <a:xfrm>
            <a:off x="1446362" y="1277626"/>
            <a:ext cx="10003766" cy="5625466"/>
          </a:xfrm>
          <a:prstGeom prst="rect">
            <a:avLst/>
          </a:prstGeom>
        </p:spPr>
      </p:pic>
    </p:spTree>
    <p:extLst>
      <p:ext uri="{BB962C8B-B14F-4D97-AF65-F5344CB8AC3E}">
        <p14:creationId xmlns:p14="http://schemas.microsoft.com/office/powerpoint/2010/main" val="37958871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0968EB-0B98-404E-AE99-03738DAC3108}"/>
              </a:ext>
            </a:extLst>
          </p:cNvPr>
          <p:cNvSpPr>
            <a:spLocks noGrp="1"/>
          </p:cNvSpPr>
          <p:nvPr>
            <p:ph type="title"/>
          </p:nvPr>
        </p:nvSpPr>
        <p:spPr/>
        <p:txBody>
          <a:bodyPr/>
          <a:lstStyle/>
          <a:p>
            <a:pPr algn="ctr"/>
            <a:r>
              <a:rPr lang="zh-TW" altLang="en-US"/>
              <a:t>執行項目之歷史紀錄</a:t>
            </a:r>
          </a:p>
        </p:txBody>
      </p:sp>
      <p:sp>
        <p:nvSpPr>
          <p:cNvPr id="3" name="文字版面配置區 2">
            <a:extLst>
              <a:ext uri="{FF2B5EF4-FFF2-40B4-BE49-F238E27FC236}">
                <a16:creationId xmlns:a16="http://schemas.microsoft.com/office/drawing/2014/main" id="{925DD879-D26B-4272-84A0-8EA270595326}"/>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88C3F68C-7E76-466E-B98C-107D9BEB9671}"/>
              </a:ext>
            </a:extLst>
          </p:cNvPr>
          <p:cNvPicPr>
            <a:picLocks noChangeAspect="1"/>
          </p:cNvPicPr>
          <p:nvPr/>
        </p:nvPicPr>
        <p:blipFill>
          <a:blip r:embed="rId2"/>
          <a:stretch>
            <a:fillRect/>
          </a:stretch>
        </p:blipFill>
        <p:spPr>
          <a:xfrm>
            <a:off x="3114136" y="1419945"/>
            <a:ext cx="6208144" cy="6304109"/>
          </a:xfrm>
          <a:prstGeom prst="rect">
            <a:avLst/>
          </a:prstGeom>
        </p:spPr>
      </p:pic>
    </p:spTree>
    <p:extLst>
      <p:ext uri="{BB962C8B-B14F-4D97-AF65-F5344CB8AC3E}">
        <p14:creationId xmlns:p14="http://schemas.microsoft.com/office/powerpoint/2010/main" val="2976877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0" name="圖片 2"/>
          <p:cNvPicPr/>
          <p:nvPr/>
        </p:nvPicPr>
        <p:blipFill>
          <a:blip r:embed="rId2"/>
          <a:stretch/>
        </p:blipFill>
        <p:spPr>
          <a:xfrm>
            <a:off x="1523520" y="0"/>
            <a:ext cx="9144360" cy="6857640"/>
          </a:xfrm>
          <a:prstGeom prst="rect">
            <a:avLst/>
          </a:prstGeom>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12F028-1A06-4AFE-9006-668DE36DD767}"/>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F1A7EC78-20D0-4FF9-B532-0FBB84C45B8F}"/>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85E30426-C583-46D0-8FE5-EA4D8ECB72F3}"/>
              </a:ext>
            </a:extLst>
          </p:cNvPr>
          <p:cNvPicPr>
            <a:picLocks noChangeAspect="1"/>
          </p:cNvPicPr>
          <p:nvPr/>
        </p:nvPicPr>
        <p:blipFill>
          <a:blip r:embed="rId2"/>
          <a:stretch>
            <a:fillRect/>
          </a:stretch>
        </p:blipFill>
        <p:spPr>
          <a:xfrm>
            <a:off x="1000664" y="357475"/>
            <a:ext cx="10722633" cy="6028032"/>
          </a:xfrm>
          <a:prstGeom prst="rect">
            <a:avLst/>
          </a:prstGeom>
        </p:spPr>
      </p:pic>
    </p:spTree>
    <p:extLst>
      <p:ext uri="{BB962C8B-B14F-4D97-AF65-F5344CB8AC3E}">
        <p14:creationId xmlns:p14="http://schemas.microsoft.com/office/powerpoint/2010/main" val="34861924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843DAA-8843-458C-8930-F364515A75C2}"/>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441E77CE-14C2-4D7D-8F83-FB12FD491D4C}"/>
              </a:ext>
            </a:extLst>
          </p:cNvPr>
          <p:cNvSpPr>
            <a:spLocks noGrp="1"/>
          </p:cNvSpPr>
          <p:nvPr>
            <p:ph type="body"/>
          </p:nvPr>
        </p:nvSpPr>
        <p:spPr/>
        <p:txBody>
          <a:bodyPr/>
          <a:lstStyle/>
          <a:p>
            <a:endParaRPr lang="zh-TW" altLang="en-US"/>
          </a:p>
        </p:txBody>
      </p:sp>
      <p:pic>
        <p:nvPicPr>
          <p:cNvPr id="4" name="圖片 4">
            <a:extLst>
              <a:ext uri="{FF2B5EF4-FFF2-40B4-BE49-F238E27FC236}">
                <a16:creationId xmlns:a16="http://schemas.microsoft.com/office/drawing/2014/main" id="{489C5DE9-9DEB-4D98-B573-A5710355E521}"/>
              </a:ext>
            </a:extLst>
          </p:cNvPr>
          <p:cNvPicPr>
            <a:picLocks noChangeAspect="1"/>
          </p:cNvPicPr>
          <p:nvPr/>
        </p:nvPicPr>
        <p:blipFill>
          <a:blip r:embed="rId2"/>
          <a:stretch>
            <a:fillRect/>
          </a:stretch>
        </p:blipFill>
        <p:spPr>
          <a:xfrm>
            <a:off x="1187571" y="276445"/>
            <a:ext cx="10679501" cy="5816280"/>
          </a:xfrm>
          <a:prstGeom prst="rect">
            <a:avLst/>
          </a:prstGeom>
        </p:spPr>
      </p:pic>
    </p:spTree>
    <p:extLst>
      <p:ext uri="{BB962C8B-B14F-4D97-AF65-F5344CB8AC3E}">
        <p14:creationId xmlns:p14="http://schemas.microsoft.com/office/powerpoint/2010/main" val="40370794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74ADD64-3DA3-4834-8FF0-3ECB6419802F}"/>
              </a:ext>
            </a:extLst>
          </p:cNvPr>
          <p:cNvSpPr>
            <a:spLocks noGrp="1"/>
          </p:cNvSpPr>
          <p:nvPr>
            <p:ph type="title"/>
          </p:nvPr>
        </p:nvSpPr>
        <p:spPr>
          <a:xfrm>
            <a:off x="1251678" y="382384"/>
            <a:ext cx="10178322" cy="6475616"/>
          </a:xfrm>
        </p:spPr>
        <p:txBody>
          <a:bodyPr>
            <a:normAutofit fontScale="90000"/>
          </a:bodyPr>
          <a:lstStyle/>
          <a:p>
            <a:r>
              <a:rPr lang="en-US" altLang="zh-TW" dirty="0" err="1"/>
              <a:t>II.Python</a:t>
            </a:r>
            <a:r>
              <a:rPr lang="en-US" altLang="zh-TW" dirty="0"/>
              <a:t> </a:t>
            </a:r>
            <a:r>
              <a:rPr lang="zh-TW" altLang="en-US" dirty="0"/>
              <a:t>數據操作：</a:t>
            </a:r>
            <a:br>
              <a:rPr lang="en-US" altLang="zh-TW" dirty="0"/>
            </a:br>
            <a:r>
              <a:rPr lang="zh-TW" altLang="en-US" dirty="0"/>
              <a:t>尋找數據、數據清洗、</a:t>
            </a:r>
            <a:br>
              <a:rPr lang="en-US" altLang="zh-TW" dirty="0"/>
            </a:br>
            <a:r>
              <a:rPr lang="zh-TW" altLang="en-US" dirty="0"/>
              <a:t>規一化、標準化</a:t>
            </a:r>
            <a:br>
              <a:rPr lang="en-US" altLang="zh-TW" dirty="0"/>
            </a:br>
            <a:br>
              <a:rPr lang="en-US" altLang="zh-TW" dirty="0"/>
            </a:br>
            <a:r>
              <a:rPr lang="zh-TW" altLang="en-US" sz="3600" dirty="0"/>
              <a:t>檔案</a:t>
            </a:r>
            <a:br>
              <a:rPr lang="zh-TW" altLang="en-US" sz="3600" dirty="0"/>
            </a:br>
            <a:r>
              <a:rPr lang="en-US" altLang="zh-TW" sz="3600" dirty="0"/>
              <a:t>CSV</a:t>
            </a:r>
            <a:br>
              <a:rPr lang="en-US" altLang="zh-TW" sz="3600" dirty="0"/>
            </a:br>
            <a:r>
              <a:rPr lang="en-US" altLang="zh-TW" sz="3600" dirty="0"/>
              <a:t>Excel</a:t>
            </a:r>
            <a:br>
              <a:rPr lang="en-US" altLang="zh-TW" sz="3600" dirty="0"/>
            </a:br>
            <a:r>
              <a:rPr lang="en-US" altLang="zh-TW" sz="3600" dirty="0"/>
              <a:t>SQLite</a:t>
            </a:r>
            <a:br>
              <a:rPr lang="en-US" altLang="zh-TW" sz="3600" dirty="0"/>
            </a:br>
            <a:r>
              <a:rPr lang="en-US" altLang="zh-TW" sz="3600" dirty="0"/>
              <a:t>Google </a:t>
            </a:r>
            <a:r>
              <a:rPr lang="zh-TW" altLang="en-US" sz="3600" dirty="0"/>
              <a:t>試算表</a:t>
            </a:r>
            <a:br>
              <a:rPr lang="zh-TW" altLang="en-US" dirty="0"/>
            </a:br>
            <a:br>
              <a:rPr lang="zh-TW" altLang="en-US" dirty="0"/>
            </a:br>
            <a:endParaRPr lang="zh-TW" altLang="en-US" dirty="0"/>
          </a:p>
        </p:txBody>
      </p:sp>
    </p:spTree>
    <p:extLst>
      <p:ext uri="{BB962C8B-B14F-4D97-AF65-F5344CB8AC3E}">
        <p14:creationId xmlns:p14="http://schemas.microsoft.com/office/powerpoint/2010/main" val="33655097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5D330983-38ED-4C64-AE3C-689513CCEA3C}"/>
              </a:ext>
            </a:extLst>
          </p:cNvPr>
          <p:cNvSpPr>
            <a:spLocks noGrp="1"/>
          </p:cNvSpPr>
          <p:nvPr>
            <p:ph type="title"/>
          </p:nvPr>
        </p:nvSpPr>
        <p:spPr/>
        <p:txBody>
          <a:bodyPr/>
          <a:lstStyle/>
          <a:p>
            <a:pPr algn="ctr"/>
            <a:r>
              <a:rPr lang="en-US" altLang="zh-TW" dirty="0" err="1"/>
              <a:t>pydatabook</a:t>
            </a:r>
            <a:endParaRPr lang="zh-TW" altLang="en-US" dirty="0"/>
          </a:p>
        </p:txBody>
      </p:sp>
      <p:pic>
        <p:nvPicPr>
          <p:cNvPr id="6" name="內容版面配置區 5">
            <a:extLst>
              <a:ext uri="{FF2B5EF4-FFF2-40B4-BE49-F238E27FC236}">
                <a16:creationId xmlns:a16="http://schemas.microsoft.com/office/drawing/2014/main" id="{C7B258CE-2493-4954-8E51-87C2623EC15C}"/>
              </a:ext>
            </a:extLst>
          </p:cNvPr>
          <p:cNvPicPr>
            <a:picLocks noGrp="1" noChangeAspect="1"/>
          </p:cNvPicPr>
          <p:nvPr>
            <p:ph idx="1"/>
          </p:nvPr>
        </p:nvPicPr>
        <p:blipFill>
          <a:blip r:embed="rId2"/>
          <a:stretch>
            <a:fillRect/>
          </a:stretch>
        </p:blipFill>
        <p:spPr>
          <a:xfrm>
            <a:off x="1186045" y="2488889"/>
            <a:ext cx="10243955" cy="3024405"/>
          </a:xfrm>
          <a:prstGeom prst="rect">
            <a:avLst/>
          </a:prstGeom>
        </p:spPr>
      </p:pic>
    </p:spTree>
    <p:extLst>
      <p:ext uri="{BB962C8B-B14F-4D97-AF65-F5344CB8AC3E}">
        <p14:creationId xmlns:p14="http://schemas.microsoft.com/office/powerpoint/2010/main" val="3211897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BA9266-81E6-47BB-A1AF-C36303FE0B51}"/>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4FDF88F4-10A9-4CC2-BCA6-6E416170E1A7}"/>
              </a:ext>
            </a:extLst>
          </p:cNvPr>
          <p:cNvPicPr>
            <a:picLocks noGrp="1" noChangeAspect="1"/>
          </p:cNvPicPr>
          <p:nvPr>
            <p:ph idx="1"/>
          </p:nvPr>
        </p:nvPicPr>
        <p:blipFill>
          <a:blip r:embed="rId2"/>
          <a:stretch>
            <a:fillRect/>
          </a:stretch>
        </p:blipFill>
        <p:spPr>
          <a:xfrm>
            <a:off x="2599766" y="739811"/>
            <a:ext cx="7260227" cy="5378377"/>
          </a:xfrm>
          <a:prstGeom prst="rect">
            <a:avLst/>
          </a:prstGeom>
        </p:spPr>
      </p:pic>
    </p:spTree>
    <p:extLst>
      <p:ext uri="{BB962C8B-B14F-4D97-AF65-F5344CB8AC3E}">
        <p14:creationId xmlns:p14="http://schemas.microsoft.com/office/powerpoint/2010/main" val="27199677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748283-A136-4382-81F1-BB1BCA848617}"/>
              </a:ext>
            </a:extLst>
          </p:cNvPr>
          <p:cNvSpPr>
            <a:spLocks noGrp="1"/>
          </p:cNvSpPr>
          <p:nvPr>
            <p:ph type="title"/>
          </p:nvPr>
        </p:nvSpPr>
        <p:spPr/>
        <p:txBody>
          <a:bodyPr/>
          <a:lstStyle/>
          <a:p>
            <a:r>
              <a:rPr lang="en-US" altLang="zh-TW" dirty="0"/>
              <a:t>Chapter 6: Data Loading, Storage, and File Formats</a:t>
            </a:r>
            <a:endParaRPr lang="zh-TW" altLang="en-US" dirty="0"/>
          </a:p>
        </p:txBody>
      </p:sp>
      <p:sp>
        <p:nvSpPr>
          <p:cNvPr id="3" name="內容版面配置區 2">
            <a:extLst>
              <a:ext uri="{FF2B5EF4-FFF2-40B4-BE49-F238E27FC236}">
                <a16:creationId xmlns:a16="http://schemas.microsoft.com/office/drawing/2014/main" id="{59EB96E0-CE84-4B85-8856-E958111F2327}"/>
              </a:ext>
            </a:extLst>
          </p:cNvPr>
          <p:cNvSpPr>
            <a:spLocks noGrp="1"/>
          </p:cNvSpPr>
          <p:nvPr>
            <p:ph idx="1"/>
          </p:nvPr>
        </p:nvSpPr>
        <p:spPr/>
        <p:txBody>
          <a:bodyPr/>
          <a:lstStyle/>
          <a:p>
            <a:r>
              <a:rPr lang="en-US" altLang="zh-TW" dirty="0"/>
              <a:t>https://nbviewer.org/github/pydata/pydata-book/blob/3rd-edition/ch06.ipynb</a:t>
            </a:r>
            <a:endParaRPr lang="zh-TW" altLang="en-US" dirty="0"/>
          </a:p>
        </p:txBody>
      </p:sp>
    </p:spTree>
    <p:extLst>
      <p:ext uri="{BB962C8B-B14F-4D97-AF65-F5344CB8AC3E}">
        <p14:creationId xmlns:p14="http://schemas.microsoft.com/office/powerpoint/2010/main" val="5839746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8" name="圖片 2"/>
          <p:cNvPicPr/>
          <p:nvPr/>
        </p:nvPicPr>
        <p:blipFill>
          <a:blip r:embed="rId2"/>
          <a:stretch/>
        </p:blipFill>
        <p:spPr>
          <a:xfrm>
            <a:off x="1523520" y="0"/>
            <a:ext cx="9144360" cy="6857640"/>
          </a:xfrm>
          <a:prstGeom prst="rect">
            <a:avLst/>
          </a:prstGeom>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1" name="圖片 2"/>
          <p:cNvPicPr/>
          <p:nvPr/>
        </p:nvPicPr>
        <p:blipFill>
          <a:blip r:embed="rId2"/>
          <a:stretch/>
        </p:blipFill>
        <p:spPr>
          <a:xfrm>
            <a:off x="1523520" y="0"/>
            <a:ext cx="9144360" cy="6857640"/>
          </a:xfrm>
          <a:prstGeom prst="rect">
            <a:avLst/>
          </a:prstGeom>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D87765-DA4D-420A-9AD7-852CC0AD01AE}"/>
              </a:ext>
            </a:extLst>
          </p:cNvPr>
          <p:cNvSpPr>
            <a:spLocks noGrp="1"/>
          </p:cNvSpPr>
          <p:nvPr>
            <p:ph type="title"/>
          </p:nvPr>
        </p:nvSpPr>
        <p:spPr>
          <a:xfrm>
            <a:off x="1466831" y="2058785"/>
            <a:ext cx="10178322" cy="1492132"/>
          </a:xfrm>
        </p:spPr>
        <p:txBody>
          <a:bodyPr>
            <a:normAutofit fontScale="90000"/>
          </a:bodyPr>
          <a:lstStyle/>
          <a:p>
            <a:r>
              <a:rPr lang="en-US" altLang="zh-TW" dirty="0"/>
              <a:t>I.</a:t>
            </a:r>
            <a:r>
              <a:rPr lang="zh-TW" altLang="en-US" dirty="0"/>
              <a:t>以</a:t>
            </a:r>
            <a:r>
              <a:rPr lang="en-US" altLang="zh-TW" dirty="0" err="1"/>
              <a:t>PowerBI</a:t>
            </a:r>
            <a:r>
              <a:rPr lang="en-US" altLang="zh-TW" dirty="0"/>
              <a:t> </a:t>
            </a:r>
            <a:r>
              <a:rPr lang="zh-TW" altLang="en-US" dirty="0"/>
              <a:t>執行資料取得與前處理：</a:t>
            </a:r>
            <a:r>
              <a:rPr lang="en-US" altLang="zh-TW" dirty="0"/>
              <a:t>CSV</a:t>
            </a:r>
            <a:r>
              <a:rPr lang="zh-TW" altLang="en-US" dirty="0"/>
              <a:t>、</a:t>
            </a:r>
            <a:r>
              <a:rPr lang="en-US" altLang="zh-TW" dirty="0"/>
              <a:t>Excel</a:t>
            </a:r>
            <a:r>
              <a:rPr lang="zh-TW" altLang="en-US" dirty="0"/>
              <a:t>、</a:t>
            </a:r>
            <a:r>
              <a:rPr lang="en-US" altLang="zh-TW" dirty="0"/>
              <a:t>web</a:t>
            </a:r>
            <a:r>
              <a:rPr lang="zh-TW" altLang="en-US" dirty="0"/>
              <a:t>、</a:t>
            </a:r>
            <a:r>
              <a:rPr lang="en-US" altLang="zh-TW" dirty="0"/>
              <a:t>pdf</a:t>
            </a:r>
            <a:br>
              <a:rPr lang="en-US" altLang="zh-TW" dirty="0"/>
            </a:br>
            <a:endParaRPr lang="zh-TW" altLang="en-US" dirty="0"/>
          </a:p>
        </p:txBody>
      </p:sp>
    </p:spTree>
    <p:extLst>
      <p:ext uri="{BB962C8B-B14F-4D97-AF65-F5344CB8AC3E}">
        <p14:creationId xmlns:p14="http://schemas.microsoft.com/office/powerpoint/2010/main" val="2405265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CustomShape 1"/>
          <p:cNvSpPr/>
          <p:nvPr/>
        </p:nvSpPr>
        <p:spPr>
          <a:xfrm>
            <a:off x="4005360" y="2941560"/>
            <a:ext cx="5949000" cy="7012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n-US" sz="4000" b="0" strike="noStrike" spc="-1">
                <a:solidFill>
                  <a:srgbClr val="000000"/>
                </a:solidFill>
                <a:latin typeface="Gill Sans MT"/>
                <a:ea typeface="微軟正黑體"/>
              </a:rPr>
              <a:t>PowerBI </a:t>
            </a:r>
            <a:r>
              <a:rPr lang="zh-TW" sz="4000" b="0" strike="noStrike" spc="-1">
                <a:solidFill>
                  <a:srgbClr val="000000"/>
                </a:solidFill>
                <a:latin typeface="Gill Sans MT"/>
                <a:ea typeface="微軟正黑體"/>
              </a:rPr>
              <a:t>下載安裝、簡介</a:t>
            </a:r>
            <a:endParaRPr lang="en-US" sz="40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圖片 382"/>
          <p:cNvPicPr/>
          <p:nvPr/>
        </p:nvPicPr>
        <p:blipFill>
          <a:blip r:embed="rId2"/>
          <a:stretch/>
        </p:blipFill>
        <p:spPr>
          <a:xfrm>
            <a:off x="1368000" y="720000"/>
            <a:ext cx="9811080" cy="551880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4" name="圖片 383"/>
          <p:cNvPicPr/>
          <p:nvPr/>
        </p:nvPicPr>
        <p:blipFill>
          <a:blip r:embed="rId2"/>
          <a:stretch/>
        </p:blipFill>
        <p:spPr>
          <a:xfrm>
            <a:off x="1223640" y="648000"/>
            <a:ext cx="10368360" cy="5832000"/>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TextShape 1"/>
          <p:cNvSpPr txBox="1"/>
          <p:nvPr/>
        </p:nvSpPr>
        <p:spPr>
          <a:xfrm>
            <a:off x="1251720" y="382320"/>
            <a:ext cx="10177920" cy="1491840"/>
          </a:xfrm>
          <a:prstGeom prst="rect">
            <a:avLst/>
          </a:prstGeom>
          <a:noFill/>
          <a:ln>
            <a:noFill/>
          </a:ln>
        </p:spPr>
        <p:txBody>
          <a:bodyPr lIns="0" tIns="0" rIns="0" bIns="0" anchor="ctr">
            <a:noAutofit/>
          </a:bodyPr>
          <a:lstStyle/>
          <a:p>
            <a:endParaRPr lang="en-US" sz="1800" b="0" strike="noStrike" spc="-1">
              <a:solidFill>
                <a:srgbClr val="000000"/>
              </a:solidFill>
              <a:latin typeface="Gill Sans MT"/>
            </a:endParaRPr>
          </a:p>
        </p:txBody>
      </p:sp>
      <p:pic>
        <p:nvPicPr>
          <p:cNvPr id="386" name="圖片 385"/>
          <p:cNvPicPr/>
          <p:nvPr/>
        </p:nvPicPr>
        <p:blipFill>
          <a:blip r:embed="rId2"/>
          <a:stretch/>
        </p:blipFill>
        <p:spPr>
          <a:xfrm>
            <a:off x="1349640" y="648000"/>
            <a:ext cx="10080000" cy="566964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 name="圖片 386"/>
          <p:cNvPicPr/>
          <p:nvPr/>
        </p:nvPicPr>
        <p:blipFill>
          <a:blip r:embed="rId2"/>
          <a:stretch/>
        </p:blipFill>
        <p:spPr>
          <a:xfrm>
            <a:off x="936000" y="216000"/>
            <a:ext cx="10823760" cy="608832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81B6ED-1B7D-49FF-938C-A40DF20AAC40}"/>
              </a:ext>
            </a:extLst>
          </p:cNvPr>
          <p:cNvSpPr>
            <a:spLocks noGrp="1"/>
          </p:cNvSpPr>
          <p:nvPr>
            <p:ph type="title"/>
          </p:nvPr>
        </p:nvSpPr>
        <p:spPr>
          <a:xfrm>
            <a:off x="1251678" y="382385"/>
            <a:ext cx="10178322" cy="899568"/>
          </a:xfrm>
        </p:spPr>
        <p:txBody>
          <a:bodyPr/>
          <a:lstStyle/>
          <a:p>
            <a:pPr algn="ctr"/>
            <a:r>
              <a:rPr lang="zh-TW" altLang="en-US" dirty="0"/>
              <a:t>大綱</a:t>
            </a:r>
          </a:p>
        </p:txBody>
      </p:sp>
      <p:sp>
        <p:nvSpPr>
          <p:cNvPr id="3" name="內容版面配置區 2">
            <a:extLst>
              <a:ext uri="{FF2B5EF4-FFF2-40B4-BE49-F238E27FC236}">
                <a16:creationId xmlns:a16="http://schemas.microsoft.com/office/drawing/2014/main" id="{3437CD6F-A969-40FE-B33C-65675058529E}"/>
              </a:ext>
            </a:extLst>
          </p:cNvPr>
          <p:cNvSpPr>
            <a:spLocks noGrp="1"/>
          </p:cNvSpPr>
          <p:nvPr>
            <p:ph idx="1"/>
          </p:nvPr>
        </p:nvSpPr>
        <p:spPr>
          <a:xfrm>
            <a:off x="1251678" y="1344707"/>
            <a:ext cx="10178322" cy="4534886"/>
          </a:xfrm>
        </p:spPr>
        <p:txBody>
          <a:bodyPr>
            <a:normAutofit fontScale="85000" lnSpcReduction="20000"/>
          </a:bodyPr>
          <a:lstStyle/>
          <a:p>
            <a:r>
              <a:rPr lang="en-US" altLang="zh-TW" dirty="0"/>
              <a:t>I.</a:t>
            </a:r>
            <a:r>
              <a:rPr lang="zh-TW" altLang="en-US" dirty="0"/>
              <a:t>以</a:t>
            </a:r>
            <a:r>
              <a:rPr lang="en-US" altLang="zh-TW" dirty="0" err="1"/>
              <a:t>PowerBI</a:t>
            </a:r>
            <a:r>
              <a:rPr lang="en-US" altLang="zh-TW" dirty="0"/>
              <a:t> </a:t>
            </a:r>
            <a:r>
              <a:rPr lang="zh-TW" altLang="en-US" dirty="0"/>
              <a:t>執行資料取得與前處理：</a:t>
            </a:r>
            <a:r>
              <a:rPr lang="en-US" altLang="zh-TW" dirty="0"/>
              <a:t>CSV</a:t>
            </a:r>
            <a:r>
              <a:rPr lang="zh-TW" altLang="en-US" dirty="0"/>
              <a:t>、</a:t>
            </a:r>
            <a:r>
              <a:rPr lang="en-US" altLang="zh-TW" dirty="0"/>
              <a:t>Excel</a:t>
            </a:r>
            <a:r>
              <a:rPr lang="zh-TW" altLang="en-US" dirty="0"/>
              <a:t>、</a:t>
            </a:r>
            <a:r>
              <a:rPr lang="en-US" altLang="zh-TW" dirty="0"/>
              <a:t>web</a:t>
            </a:r>
            <a:r>
              <a:rPr lang="zh-TW" altLang="en-US" dirty="0"/>
              <a:t>、</a:t>
            </a:r>
            <a:r>
              <a:rPr lang="en-US" altLang="zh-TW" dirty="0"/>
              <a:t>pdf</a:t>
            </a:r>
          </a:p>
          <a:p>
            <a:pPr lvl="1"/>
            <a:r>
              <a:rPr lang="zh-TW" altLang="en-US" dirty="0"/>
              <a:t>依高雄旅遊資料</a:t>
            </a:r>
            <a:r>
              <a:rPr lang="en-US" altLang="zh-TW" dirty="0"/>
              <a:t>, </a:t>
            </a:r>
            <a:r>
              <a:rPr lang="zh-TW" altLang="en-US" dirty="0"/>
              <a:t>製作查詢報表</a:t>
            </a:r>
          </a:p>
          <a:p>
            <a:pPr lvl="1"/>
            <a:r>
              <a:rPr lang="zh-TW" altLang="en-US" dirty="0"/>
              <a:t>台電</a:t>
            </a:r>
            <a:r>
              <a:rPr lang="en-US" altLang="zh-TW" dirty="0"/>
              <a:t>106</a:t>
            </a:r>
            <a:r>
              <a:rPr lang="zh-TW" altLang="en-US" dirty="0"/>
              <a:t>統計年報 </a:t>
            </a:r>
            <a:r>
              <a:rPr lang="en-US" altLang="zh-TW" dirty="0"/>
              <a:t>-- </a:t>
            </a:r>
            <a:r>
              <a:rPr lang="zh-TW" altLang="en-US" dirty="0"/>
              <a:t>附錄</a:t>
            </a:r>
            <a:r>
              <a:rPr lang="en-US" altLang="zh-TW" dirty="0"/>
              <a:t>, </a:t>
            </a:r>
            <a:r>
              <a:rPr lang="zh-TW" altLang="en-US" dirty="0"/>
              <a:t>第</a:t>
            </a:r>
            <a:r>
              <a:rPr lang="en-US" altLang="zh-TW" dirty="0"/>
              <a:t>232~233</a:t>
            </a:r>
            <a:r>
              <a:rPr lang="zh-TW" altLang="en-US" dirty="0"/>
              <a:t>頁資料表 </a:t>
            </a:r>
            <a:r>
              <a:rPr lang="en-US" altLang="zh-TW" dirty="0"/>
              <a:t>(</a:t>
            </a:r>
            <a:r>
              <a:rPr lang="zh-TW" altLang="en-US" dirty="0"/>
              <a:t>國內經濟指標</a:t>
            </a:r>
            <a:r>
              <a:rPr lang="en-US" altLang="zh-TW" dirty="0"/>
              <a:t>)</a:t>
            </a:r>
          </a:p>
          <a:p>
            <a:pPr lvl="1"/>
            <a:r>
              <a:rPr lang="zh-TW" altLang="en-US" dirty="0"/>
              <a:t>臺灣行政區人口列表</a:t>
            </a:r>
          </a:p>
          <a:p>
            <a:pPr lvl="1"/>
            <a:r>
              <a:rPr lang="zh-TW" altLang="en-US" dirty="0"/>
              <a:t>台灣銀行匯率</a:t>
            </a:r>
          </a:p>
          <a:p>
            <a:r>
              <a:rPr lang="en-US" altLang="zh-TW" dirty="0" err="1"/>
              <a:t>II.Python</a:t>
            </a:r>
            <a:r>
              <a:rPr lang="en-US" altLang="zh-TW" dirty="0"/>
              <a:t> </a:t>
            </a:r>
            <a:r>
              <a:rPr lang="zh-TW" altLang="en-US" dirty="0"/>
              <a:t>數據操作：尋找數據、數據清洗、規一化、標準化</a:t>
            </a:r>
          </a:p>
          <a:p>
            <a:pPr lvl="1"/>
            <a:r>
              <a:rPr lang="zh-TW" altLang="en-US" dirty="0"/>
              <a:t>檔案</a:t>
            </a:r>
          </a:p>
          <a:p>
            <a:pPr lvl="1"/>
            <a:r>
              <a:rPr lang="en-US" altLang="zh-TW" dirty="0"/>
              <a:t>CSV</a:t>
            </a:r>
          </a:p>
          <a:p>
            <a:pPr lvl="1"/>
            <a:r>
              <a:rPr lang="en-US" altLang="zh-TW" dirty="0"/>
              <a:t>Excel</a:t>
            </a:r>
          </a:p>
          <a:p>
            <a:pPr lvl="1"/>
            <a:r>
              <a:rPr lang="en-US" altLang="zh-TW" dirty="0"/>
              <a:t>SQLite</a:t>
            </a:r>
          </a:p>
          <a:p>
            <a:pPr lvl="1"/>
            <a:r>
              <a:rPr lang="en-US" altLang="zh-TW" dirty="0"/>
              <a:t>Google </a:t>
            </a:r>
            <a:r>
              <a:rPr lang="zh-TW" altLang="en-US" dirty="0"/>
              <a:t>試算表</a:t>
            </a:r>
          </a:p>
          <a:p>
            <a:r>
              <a:rPr lang="en-US" altLang="zh-TW" dirty="0"/>
              <a:t>III.</a:t>
            </a:r>
            <a:r>
              <a:rPr lang="zh-TW" altLang="en-US" dirty="0"/>
              <a:t>大數據資料爬取與分析</a:t>
            </a:r>
          </a:p>
          <a:p>
            <a:pPr lvl="1"/>
            <a:r>
              <a:rPr lang="en-US" altLang="zh-TW" dirty="0"/>
              <a:t>requests </a:t>
            </a:r>
            <a:r>
              <a:rPr lang="zh-TW" altLang="en-US" dirty="0"/>
              <a:t>模組</a:t>
            </a:r>
          </a:p>
          <a:p>
            <a:pPr lvl="1"/>
            <a:r>
              <a:rPr lang="en-US" altLang="zh-TW" dirty="0" err="1"/>
              <a:t>BeautifulSoup</a:t>
            </a:r>
            <a:r>
              <a:rPr lang="en-US" altLang="zh-TW" dirty="0"/>
              <a:t> </a:t>
            </a:r>
            <a:r>
              <a:rPr lang="zh-TW" altLang="en-US" dirty="0"/>
              <a:t>模組：網頁解析</a:t>
            </a:r>
          </a:p>
        </p:txBody>
      </p:sp>
    </p:spTree>
    <p:extLst>
      <p:ext uri="{BB962C8B-B14F-4D97-AF65-F5344CB8AC3E}">
        <p14:creationId xmlns:p14="http://schemas.microsoft.com/office/powerpoint/2010/main" val="1993585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8" name="圖片 387"/>
          <p:cNvPicPr/>
          <p:nvPr/>
        </p:nvPicPr>
        <p:blipFill>
          <a:blip r:embed="rId2"/>
          <a:stretch/>
        </p:blipFill>
        <p:spPr>
          <a:xfrm>
            <a:off x="720000" y="202680"/>
            <a:ext cx="11160000" cy="627732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 name="圖片 388"/>
          <p:cNvPicPr/>
          <p:nvPr/>
        </p:nvPicPr>
        <p:blipFill>
          <a:blip r:embed="rId2"/>
          <a:stretch/>
        </p:blipFill>
        <p:spPr>
          <a:xfrm>
            <a:off x="792000" y="216000"/>
            <a:ext cx="11039760" cy="6209640"/>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0" name="圖片 389"/>
          <p:cNvPicPr/>
          <p:nvPr/>
        </p:nvPicPr>
        <p:blipFill>
          <a:blip r:embed="rId2"/>
          <a:stretch/>
        </p:blipFill>
        <p:spPr>
          <a:xfrm>
            <a:off x="936000" y="432000"/>
            <a:ext cx="10880280" cy="6120000"/>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1" name="圖片 390"/>
          <p:cNvPicPr/>
          <p:nvPr/>
        </p:nvPicPr>
        <p:blipFill>
          <a:blip r:embed="rId2"/>
          <a:stretch/>
        </p:blipFill>
        <p:spPr>
          <a:xfrm>
            <a:off x="871560" y="360000"/>
            <a:ext cx="11008440" cy="6192000"/>
          </a:xfrm>
          <a:prstGeom prst="rect">
            <a:avLst/>
          </a:prstGeom>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TextShape 1"/>
          <p:cNvSpPr txBox="1"/>
          <p:nvPr/>
        </p:nvSpPr>
        <p:spPr>
          <a:xfrm>
            <a:off x="1251720" y="382320"/>
            <a:ext cx="10177920" cy="1491840"/>
          </a:xfrm>
          <a:prstGeom prst="rect">
            <a:avLst/>
          </a:prstGeom>
          <a:noFill/>
          <a:ln>
            <a:noFill/>
          </a:ln>
        </p:spPr>
        <p:txBody>
          <a:bodyPr lIns="0" tIns="0" rIns="0" bIns="0" anchor="ctr">
            <a:noAutofit/>
          </a:bodyPr>
          <a:lstStyle/>
          <a:p>
            <a:endParaRPr lang="en-US" sz="1800" b="0" strike="noStrike" spc="-1">
              <a:solidFill>
                <a:srgbClr val="000000"/>
              </a:solidFill>
              <a:latin typeface="Gill Sans MT"/>
            </a:endParaRPr>
          </a:p>
        </p:txBody>
      </p:sp>
      <p:pic>
        <p:nvPicPr>
          <p:cNvPr id="393" name="圖片 392"/>
          <p:cNvPicPr/>
          <p:nvPr/>
        </p:nvPicPr>
        <p:blipFill>
          <a:blip r:embed="rId2"/>
          <a:stretch/>
        </p:blipFill>
        <p:spPr>
          <a:xfrm>
            <a:off x="936000" y="288000"/>
            <a:ext cx="10994400" cy="6184440"/>
          </a:xfrm>
          <a:prstGeom prst="rect">
            <a:avLst/>
          </a:prstGeom>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TextShape 1"/>
          <p:cNvSpPr txBox="1"/>
          <p:nvPr/>
        </p:nvSpPr>
        <p:spPr>
          <a:xfrm>
            <a:off x="1251720" y="382320"/>
            <a:ext cx="10177920" cy="1491840"/>
          </a:xfrm>
          <a:prstGeom prst="rect">
            <a:avLst/>
          </a:prstGeom>
          <a:noFill/>
          <a:ln>
            <a:noFill/>
          </a:ln>
        </p:spPr>
        <p:txBody>
          <a:bodyPr lIns="0" tIns="0" rIns="0" bIns="0" anchor="ctr">
            <a:noAutofit/>
          </a:bodyPr>
          <a:lstStyle/>
          <a:p>
            <a:endParaRPr lang="en-US" sz="1800" b="0" strike="noStrike" spc="-1">
              <a:solidFill>
                <a:srgbClr val="000000"/>
              </a:solidFill>
              <a:latin typeface="Gill Sans MT"/>
            </a:endParaRPr>
          </a:p>
        </p:txBody>
      </p:sp>
      <p:pic>
        <p:nvPicPr>
          <p:cNvPr id="395" name="圖片 394"/>
          <p:cNvPicPr/>
          <p:nvPr/>
        </p:nvPicPr>
        <p:blipFill>
          <a:blip r:embed="rId2"/>
          <a:stretch/>
        </p:blipFill>
        <p:spPr>
          <a:xfrm>
            <a:off x="798480" y="287280"/>
            <a:ext cx="11009520" cy="6192720"/>
          </a:xfrm>
          <a:prstGeom prst="rect">
            <a:avLst/>
          </a:prstGeom>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TextShape 1"/>
          <p:cNvSpPr txBox="1"/>
          <p:nvPr/>
        </p:nvSpPr>
        <p:spPr>
          <a:xfrm>
            <a:off x="1523880" y="1122480"/>
            <a:ext cx="9143640" cy="2387160"/>
          </a:xfrm>
          <a:prstGeom prst="rect">
            <a:avLst/>
          </a:prstGeom>
          <a:noFill/>
          <a:ln>
            <a:noFill/>
          </a:ln>
        </p:spPr>
        <p:txBody>
          <a:bodyPr anchor="b">
            <a:normAutofit/>
          </a:bodyPr>
          <a:lstStyle/>
          <a:p>
            <a:pPr algn="ctr">
              <a:lnSpc>
                <a:spcPct val="90000"/>
              </a:lnSpc>
            </a:pPr>
            <a:r>
              <a:rPr lang="zh-TW" sz="6000" b="0" strike="noStrike" spc="-1">
                <a:solidFill>
                  <a:srgbClr val="FFFFFF"/>
                </a:solidFill>
                <a:latin typeface="Segoe UI"/>
              </a:rPr>
              <a:t>使用</a:t>
            </a:r>
            <a:r>
              <a:rPr lang="en-US" sz="6000" b="0" strike="noStrike" spc="-1">
                <a:solidFill>
                  <a:srgbClr val="FFFFFF"/>
                </a:solidFill>
                <a:latin typeface="Segoe UI"/>
              </a:rPr>
              <a:t>Microsoft Power BI</a:t>
            </a:r>
            <a:r>
              <a:rPr lang="zh-TW" sz="6000" b="0" strike="noStrike" spc="-1">
                <a:solidFill>
                  <a:srgbClr val="FFFFFF"/>
                </a:solidFill>
                <a:latin typeface="Segoe UI"/>
              </a:rPr>
              <a:t>探索和可視化數據</a:t>
            </a:r>
            <a:endParaRPr lang="en-US" sz="6000" b="0" strike="noStrike" spc="-1">
              <a:solidFill>
                <a:srgbClr val="000000"/>
              </a:solidFill>
              <a:latin typeface="Segoe U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a:solidFill>
                  <a:srgbClr val="000000"/>
                </a:solidFill>
                <a:latin typeface="Segoe UI"/>
              </a:rPr>
              <a:t>Power BI</a:t>
            </a:r>
          </a:p>
        </p:txBody>
      </p:sp>
      <p:sp>
        <p:nvSpPr>
          <p:cNvPr id="398" name="TextShape 2"/>
          <p:cNvSpPr txBox="1"/>
          <p:nvPr/>
        </p:nvSpPr>
        <p:spPr>
          <a:xfrm>
            <a:off x="711720" y="1837080"/>
            <a:ext cx="3444840" cy="4200480"/>
          </a:xfrm>
          <a:prstGeom prst="rect">
            <a:avLst/>
          </a:prstGeom>
          <a:noFill/>
          <a:ln>
            <a:noFill/>
          </a:ln>
        </p:spPr>
        <p:txBody>
          <a:bodyPr>
            <a:normAutofit/>
          </a:bodyPr>
          <a:lstStyle/>
          <a:p>
            <a:pPr>
              <a:lnSpc>
                <a:spcPct val="90000"/>
              </a:lnSpc>
              <a:spcBef>
                <a:spcPts val="1001"/>
              </a:spcBef>
              <a:tabLst>
                <a:tab pos="0" algn="l"/>
              </a:tabLst>
            </a:pPr>
            <a:r>
              <a:rPr lang="en-US" sz="2800" b="0" strike="noStrike" spc="-1">
                <a:solidFill>
                  <a:srgbClr val="000000"/>
                </a:solidFill>
                <a:latin typeface="Segoe UI"/>
              </a:rPr>
              <a:t>Power BI</a:t>
            </a:r>
            <a:r>
              <a:rPr lang="zh-TW" sz="2800" b="0" strike="noStrike" spc="-1">
                <a:solidFill>
                  <a:srgbClr val="000000"/>
                </a:solidFill>
                <a:latin typeface="Segoe UI"/>
              </a:rPr>
              <a:t>是一套用於分析數據和共享見解的業務分析工具，該工具使業務用戶可以在所有設備和平台上的單個位置訪問其最重要的指標。</a:t>
            </a:r>
            <a:endParaRPr lang="en-US" sz="2800" b="0" strike="noStrike" spc="-1">
              <a:solidFill>
                <a:srgbClr val="000000"/>
              </a:solidFill>
              <a:latin typeface="Segoe UI"/>
            </a:endParaRPr>
          </a:p>
        </p:txBody>
      </p:sp>
      <p:pic>
        <p:nvPicPr>
          <p:cNvPr id="399" name="Picture 3_1"/>
          <p:cNvPicPr/>
          <p:nvPr/>
        </p:nvPicPr>
        <p:blipFill>
          <a:blip r:embed="rId3"/>
          <a:stretch/>
        </p:blipFill>
        <p:spPr>
          <a:xfrm>
            <a:off x="4541760" y="1690560"/>
            <a:ext cx="6938280" cy="2549520"/>
          </a:xfrm>
          <a:prstGeom prst="rect">
            <a:avLst/>
          </a:prstGeom>
          <a:ln>
            <a:noFill/>
          </a:ln>
        </p:spPr>
      </p:pic>
      <p:sp>
        <p:nvSpPr>
          <p:cNvPr id="400" name="CustomShape 3"/>
          <p:cNvSpPr/>
          <p:nvPr/>
        </p:nvSpPr>
        <p:spPr>
          <a:xfrm>
            <a:off x="4607640" y="4317840"/>
            <a:ext cx="6872400" cy="510840"/>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p:style>
      </p:sp>
      <p:sp>
        <p:nvSpPr>
          <p:cNvPr id="401" name="CustomShape 4"/>
          <p:cNvSpPr/>
          <p:nvPr/>
        </p:nvSpPr>
        <p:spPr>
          <a:xfrm>
            <a:off x="4607640" y="4829040"/>
            <a:ext cx="6872400" cy="510840"/>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1097280" y="286603"/>
            <a:ext cx="10058400" cy="646651"/>
          </a:xfrm>
        </p:spPr>
        <p:txBody>
          <a:bodyPr anchor="ctr">
            <a:normAutofit/>
          </a:bodyPr>
          <a:lstStyle/>
          <a:p>
            <a:r>
              <a:rPr lang="zh-TW" altLang="en-US" sz="3200" dirty="0">
                <a:latin typeface="Arial Unicode MS" panose="020B0604020202020204" pitchFamily="34" charset="-120"/>
                <a:ea typeface="Arial Unicode MS" panose="020B0604020202020204" pitchFamily="34" charset="-120"/>
                <a:cs typeface="Arial Unicode MS" panose="020B0604020202020204" pitchFamily="34" charset="-120"/>
              </a:rPr>
              <a:t>什麼是</a:t>
            </a:r>
            <a:r>
              <a:rPr lang="en-US" altLang="zh-TW" sz="3200" dirty="0">
                <a:latin typeface="Arial Unicode MS" panose="020B0604020202020204" pitchFamily="34" charset="-120"/>
                <a:ea typeface="Arial Unicode MS" panose="020B0604020202020204" pitchFamily="34" charset="-120"/>
                <a:cs typeface="Arial Unicode MS" panose="020B0604020202020204" pitchFamily="34" charset="-120"/>
              </a:rPr>
              <a:t>Power BI</a:t>
            </a:r>
            <a:r>
              <a:rPr lang="zh-TW" altLang="en-US" sz="3200" dirty="0">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3200" dirty="0">
                <a:latin typeface="Arial Unicode MS" panose="020B0604020202020204" pitchFamily="34" charset="-120"/>
                <a:ea typeface="Arial Unicode MS" panose="020B0604020202020204" pitchFamily="34" charset="-120"/>
                <a:cs typeface="Arial Unicode MS" panose="020B0604020202020204" pitchFamily="34" charset="-120"/>
              </a:rPr>
              <a:t>(1)</a:t>
            </a:r>
            <a:endParaRPr lang="zh-TW" altLang="en-US" sz="32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5" name="投影片編號版面配置區 4"/>
          <p:cNvSpPr>
            <a:spLocks noGrp="1"/>
          </p:cNvSpPr>
          <p:nvPr>
            <p:ph type="sldNum" sz="quarter" idx="12"/>
          </p:nvPr>
        </p:nvSpPr>
        <p:spPr/>
        <p:txBody>
          <a:bodyPr/>
          <a:lstStyle/>
          <a:p>
            <a:fld id="{11B4A2A8-A00E-4F1C-9709-1E086613E24F}" type="slidenum">
              <a:rPr lang="zh-TW" altLang="en-US" smtClean="0"/>
              <a:t>28</a:t>
            </a:fld>
            <a:endParaRPr lang="zh-TW" altLang="en-US"/>
          </a:p>
        </p:txBody>
      </p:sp>
      <p:sp>
        <p:nvSpPr>
          <p:cNvPr id="9" name="矩形 8"/>
          <p:cNvSpPr/>
          <p:nvPr/>
        </p:nvSpPr>
        <p:spPr>
          <a:xfrm>
            <a:off x="1027521" y="1148708"/>
            <a:ext cx="10680569" cy="760786"/>
          </a:xfrm>
          <a:prstGeom prst="rect">
            <a:avLst/>
          </a:prstGeom>
        </p:spPr>
        <p:txBody>
          <a:bodyPr wrap="square">
            <a:spAutoFit/>
          </a:bodyPr>
          <a:lstStyle/>
          <a:p>
            <a:pPr marL="285750" indent="-285750">
              <a:lnSpc>
                <a:spcPts val="2400"/>
              </a:lnSpc>
              <a:spcBef>
                <a:spcPts val="600"/>
              </a:spcBef>
              <a:buClr>
                <a:schemeClr val="accent1">
                  <a:lumMod val="75000"/>
                </a:schemeClr>
              </a:buClr>
              <a:buFont typeface="Wingdings" panose="05000000000000000000" pitchFamily="2" charset="2"/>
              <a:buChar char="l"/>
            </a:pPr>
            <a:r>
              <a:rPr lang="zh-TW" altLang="en-US" dirty="0">
                <a:latin typeface="Arial" panose="020B0604020202020204" pitchFamily="34" charset="0"/>
                <a:ea typeface="微軟正黑體" panose="020B0604030504040204" pitchFamily="34" charset="-120"/>
                <a:cs typeface="Arial" panose="020B0604020202020204" pitchFamily="34" charset="0"/>
              </a:rPr>
              <a:t>它是一套商務分析工具，可提供企業組織用來深入分析資料和完整解讀。</a:t>
            </a:r>
            <a:endParaRPr lang="en-US" altLang="zh-TW" dirty="0">
              <a:latin typeface="Arial" panose="020B0604020202020204" pitchFamily="34" charset="0"/>
              <a:ea typeface="微軟正黑體" panose="020B0604030504040204" pitchFamily="34" charset="-120"/>
              <a:cs typeface="Arial" panose="020B0604020202020204" pitchFamily="34" charset="0"/>
            </a:endParaRPr>
          </a:p>
          <a:p>
            <a:pPr marL="285750" indent="-285750">
              <a:lnSpc>
                <a:spcPts val="2400"/>
              </a:lnSpc>
              <a:spcBef>
                <a:spcPts val="600"/>
              </a:spcBef>
              <a:buClr>
                <a:schemeClr val="accent1">
                  <a:lumMod val="75000"/>
                </a:schemeClr>
              </a:buClr>
              <a:buFont typeface="Wingdings" panose="05000000000000000000" pitchFamily="2" charset="2"/>
              <a:buChar char="l"/>
            </a:pPr>
            <a:r>
              <a:rPr lang="en-US" altLang="zh-TW" dirty="0">
                <a:latin typeface="Arial" panose="020B0604020202020204" pitchFamily="34" charset="0"/>
                <a:ea typeface="微軟正黑體" panose="020B0604030504040204" pitchFamily="34" charset="-120"/>
                <a:cs typeface="Arial" panose="020B0604020202020204" pitchFamily="34" charset="0"/>
              </a:rPr>
              <a:t>Power BI</a:t>
            </a:r>
            <a:r>
              <a:rPr lang="zh-TW" altLang="en-US" dirty="0">
                <a:latin typeface="Arial" panose="020B0604020202020204" pitchFamily="34" charset="0"/>
                <a:ea typeface="微軟正黑體" panose="020B0604030504040204" pitchFamily="34" charset="-120"/>
                <a:cs typeface="Arial" panose="020B0604020202020204" pitchFamily="34" charset="0"/>
              </a:rPr>
              <a:t> 儀表板能提供完整分析觀點，讓使用者隨時都能從其裝置存取想關注的資料或儀表板。</a:t>
            </a:r>
            <a:endParaRPr lang="zh-TW" altLang="zh-TW" dirty="0">
              <a:latin typeface="Arial" panose="020B0604020202020204" pitchFamily="34" charset="0"/>
              <a:ea typeface="微軟正黑體" panose="020B0604030504040204" pitchFamily="34" charset="-120"/>
              <a:cs typeface="Arial" panose="020B0604020202020204" pitchFamily="34" charset="0"/>
            </a:endParaRPr>
          </a:p>
        </p:txBody>
      </p:sp>
      <p:sp>
        <p:nvSpPr>
          <p:cNvPr id="7" name="手繪多邊形 6"/>
          <p:cNvSpPr/>
          <p:nvPr/>
        </p:nvSpPr>
        <p:spPr>
          <a:xfrm>
            <a:off x="1845560" y="2597062"/>
            <a:ext cx="6968502" cy="730600"/>
          </a:xfrm>
          <a:custGeom>
            <a:avLst/>
            <a:gdLst>
              <a:gd name="connsiteX0" fmla="*/ 0 w 7024015"/>
              <a:gd name="connsiteY0" fmla="*/ 103322 h 619920"/>
              <a:gd name="connsiteX1" fmla="*/ 103322 w 7024015"/>
              <a:gd name="connsiteY1" fmla="*/ 0 h 619920"/>
              <a:gd name="connsiteX2" fmla="*/ 6920693 w 7024015"/>
              <a:gd name="connsiteY2" fmla="*/ 0 h 619920"/>
              <a:gd name="connsiteX3" fmla="*/ 7024015 w 7024015"/>
              <a:gd name="connsiteY3" fmla="*/ 103322 h 619920"/>
              <a:gd name="connsiteX4" fmla="*/ 7024015 w 7024015"/>
              <a:gd name="connsiteY4" fmla="*/ 516598 h 619920"/>
              <a:gd name="connsiteX5" fmla="*/ 6920693 w 7024015"/>
              <a:gd name="connsiteY5" fmla="*/ 619920 h 619920"/>
              <a:gd name="connsiteX6" fmla="*/ 103322 w 7024015"/>
              <a:gd name="connsiteY6" fmla="*/ 619920 h 619920"/>
              <a:gd name="connsiteX7" fmla="*/ 0 w 7024015"/>
              <a:gd name="connsiteY7" fmla="*/ 516598 h 619920"/>
              <a:gd name="connsiteX8" fmla="*/ 0 w 7024015"/>
              <a:gd name="connsiteY8" fmla="*/ 103322 h 61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4015" h="619920">
                <a:moveTo>
                  <a:pt x="0" y="103322"/>
                </a:moveTo>
                <a:cubicBezTo>
                  <a:pt x="0" y="46259"/>
                  <a:pt x="46259" y="0"/>
                  <a:pt x="103322" y="0"/>
                </a:cubicBezTo>
                <a:lnTo>
                  <a:pt x="6920693" y="0"/>
                </a:lnTo>
                <a:cubicBezTo>
                  <a:pt x="6977756" y="0"/>
                  <a:pt x="7024015" y="46259"/>
                  <a:pt x="7024015" y="103322"/>
                </a:cubicBezTo>
                <a:lnTo>
                  <a:pt x="7024015" y="516598"/>
                </a:lnTo>
                <a:cubicBezTo>
                  <a:pt x="7024015" y="573661"/>
                  <a:pt x="6977756" y="619920"/>
                  <a:pt x="6920693" y="619920"/>
                </a:cubicBezTo>
                <a:lnTo>
                  <a:pt x="103322" y="619920"/>
                </a:lnTo>
                <a:cubicBezTo>
                  <a:pt x="46259" y="619920"/>
                  <a:pt x="0" y="573661"/>
                  <a:pt x="0" y="516598"/>
                </a:cubicBezTo>
                <a:lnTo>
                  <a:pt x="0" y="103322"/>
                </a:lnTo>
                <a:close/>
              </a:path>
            </a:pathLst>
          </a:custGeom>
          <a:solidFill>
            <a:schemeClr val="accent5">
              <a:lumMod val="75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95753" tIns="30262" rIns="295753" bIns="30262" numCol="1" spcCol="1270" anchor="ctr" anchorCtr="0">
            <a:noAutofit/>
          </a:bodyPr>
          <a:lstStyle/>
          <a:p>
            <a:pPr lvl="0" defTabSz="933450">
              <a:lnSpc>
                <a:spcPct val="90000"/>
              </a:lnSpc>
              <a:spcBef>
                <a:spcPct val="0"/>
              </a:spcBef>
              <a:spcAft>
                <a:spcPct val="35000"/>
              </a:spcAft>
            </a:pPr>
            <a:r>
              <a:rPr lang="zh-TW" altLang="zh-TW" sz="2000" dirty="0">
                <a:latin typeface="Arial" panose="020B0604020202020204" pitchFamily="34" charset="0"/>
                <a:ea typeface="微軟正黑體" panose="020B0604030504040204" pitchFamily="34" charset="-120"/>
                <a:cs typeface="Arial" panose="020B0604020202020204" pitchFamily="34" charset="0"/>
              </a:rPr>
              <a:t>能連接到各種資料來源和熱門商務應用程式的連線</a:t>
            </a:r>
            <a:endParaRPr lang="zh-TW" altLang="en-US" sz="2000" kern="1200" dirty="0">
              <a:latin typeface="Arial" panose="020B0604020202020204" pitchFamily="34" charset="0"/>
              <a:ea typeface="微軟正黑體" panose="020B0604030504040204" pitchFamily="34" charset="-120"/>
              <a:cs typeface="Arial" panose="020B0604020202020204" pitchFamily="34" charset="0"/>
            </a:endParaRPr>
          </a:p>
        </p:txBody>
      </p:sp>
      <p:sp>
        <p:nvSpPr>
          <p:cNvPr id="10" name="手繪多邊形 9"/>
          <p:cNvSpPr/>
          <p:nvPr/>
        </p:nvSpPr>
        <p:spPr>
          <a:xfrm>
            <a:off x="1845560" y="3549622"/>
            <a:ext cx="6968502" cy="730600"/>
          </a:xfrm>
          <a:custGeom>
            <a:avLst/>
            <a:gdLst>
              <a:gd name="connsiteX0" fmla="*/ 0 w 7024015"/>
              <a:gd name="connsiteY0" fmla="*/ 103322 h 619920"/>
              <a:gd name="connsiteX1" fmla="*/ 103322 w 7024015"/>
              <a:gd name="connsiteY1" fmla="*/ 0 h 619920"/>
              <a:gd name="connsiteX2" fmla="*/ 6920693 w 7024015"/>
              <a:gd name="connsiteY2" fmla="*/ 0 h 619920"/>
              <a:gd name="connsiteX3" fmla="*/ 7024015 w 7024015"/>
              <a:gd name="connsiteY3" fmla="*/ 103322 h 619920"/>
              <a:gd name="connsiteX4" fmla="*/ 7024015 w 7024015"/>
              <a:gd name="connsiteY4" fmla="*/ 516598 h 619920"/>
              <a:gd name="connsiteX5" fmla="*/ 6920693 w 7024015"/>
              <a:gd name="connsiteY5" fmla="*/ 619920 h 619920"/>
              <a:gd name="connsiteX6" fmla="*/ 103322 w 7024015"/>
              <a:gd name="connsiteY6" fmla="*/ 619920 h 619920"/>
              <a:gd name="connsiteX7" fmla="*/ 0 w 7024015"/>
              <a:gd name="connsiteY7" fmla="*/ 516598 h 619920"/>
              <a:gd name="connsiteX8" fmla="*/ 0 w 7024015"/>
              <a:gd name="connsiteY8" fmla="*/ 103322 h 61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4015" h="619920">
                <a:moveTo>
                  <a:pt x="0" y="103322"/>
                </a:moveTo>
                <a:cubicBezTo>
                  <a:pt x="0" y="46259"/>
                  <a:pt x="46259" y="0"/>
                  <a:pt x="103322" y="0"/>
                </a:cubicBezTo>
                <a:lnTo>
                  <a:pt x="6920693" y="0"/>
                </a:lnTo>
                <a:cubicBezTo>
                  <a:pt x="6977756" y="0"/>
                  <a:pt x="7024015" y="46259"/>
                  <a:pt x="7024015" y="103322"/>
                </a:cubicBezTo>
                <a:lnTo>
                  <a:pt x="7024015" y="516598"/>
                </a:lnTo>
                <a:cubicBezTo>
                  <a:pt x="7024015" y="573661"/>
                  <a:pt x="6977756" y="619920"/>
                  <a:pt x="6920693" y="619920"/>
                </a:cubicBezTo>
                <a:lnTo>
                  <a:pt x="103322" y="619920"/>
                </a:lnTo>
                <a:cubicBezTo>
                  <a:pt x="46259" y="619920"/>
                  <a:pt x="0" y="573661"/>
                  <a:pt x="0" y="516598"/>
                </a:cubicBezTo>
                <a:lnTo>
                  <a:pt x="0" y="103322"/>
                </a:lnTo>
                <a:close/>
              </a:path>
            </a:pathLst>
          </a:custGeom>
          <a:solidFill>
            <a:schemeClr val="accent5">
              <a:lumMod val="75000"/>
            </a:schemeClr>
          </a:solidFill>
        </p:spPr>
        <p:style>
          <a:lnRef idx="2">
            <a:schemeClr val="lt1">
              <a:hueOff val="0"/>
              <a:satOff val="0"/>
              <a:lumOff val="0"/>
              <a:alphaOff val="0"/>
            </a:schemeClr>
          </a:lnRef>
          <a:fillRef idx="1">
            <a:schemeClr val="accent3">
              <a:hueOff val="-539188"/>
              <a:satOff val="13796"/>
              <a:lumOff val="523"/>
              <a:alphaOff val="0"/>
            </a:schemeClr>
          </a:fillRef>
          <a:effectRef idx="0">
            <a:schemeClr val="accent3">
              <a:hueOff val="-539188"/>
              <a:satOff val="13796"/>
              <a:lumOff val="523"/>
              <a:alphaOff val="0"/>
            </a:schemeClr>
          </a:effectRef>
          <a:fontRef idx="minor">
            <a:schemeClr val="lt1"/>
          </a:fontRef>
        </p:style>
        <p:txBody>
          <a:bodyPr spcFirstLastPara="0" vert="horz" wrap="square" lIns="295753" tIns="30262" rIns="295753" bIns="30262" numCol="1" spcCol="1270" anchor="ctr" anchorCtr="0">
            <a:noAutofit/>
          </a:bodyPr>
          <a:lstStyle/>
          <a:p>
            <a:pPr lvl="0" defTabSz="933450">
              <a:lnSpc>
                <a:spcPct val="90000"/>
              </a:lnSpc>
              <a:spcBef>
                <a:spcPct val="0"/>
              </a:spcBef>
              <a:spcAft>
                <a:spcPct val="35000"/>
              </a:spcAft>
            </a:pPr>
            <a:r>
              <a:rPr lang="zh-TW" altLang="zh-TW" sz="2000" dirty="0">
                <a:latin typeface="Arial" panose="020B0604020202020204" pitchFamily="34" charset="0"/>
                <a:ea typeface="微軟正黑體" panose="020B0604030504040204" pitchFamily="34" charset="-120"/>
                <a:cs typeface="Arial" panose="020B0604020202020204" pitchFamily="34" charset="0"/>
              </a:rPr>
              <a:t>設計上提供豐富的視覺化模板種類</a:t>
            </a:r>
            <a:endParaRPr lang="zh-TW" altLang="en-US" sz="2000" kern="1200" dirty="0">
              <a:latin typeface="Arial" panose="020B0604020202020204" pitchFamily="34" charset="0"/>
              <a:ea typeface="微軟正黑體" panose="020B0604030504040204" pitchFamily="34" charset="-120"/>
              <a:cs typeface="Arial" panose="020B0604020202020204" pitchFamily="34" charset="0"/>
            </a:endParaRPr>
          </a:p>
        </p:txBody>
      </p:sp>
      <p:sp>
        <p:nvSpPr>
          <p:cNvPr id="12" name="手繪多邊形 11"/>
          <p:cNvSpPr/>
          <p:nvPr/>
        </p:nvSpPr>
        <p:spPr>
          <a:xfrm>
            <a:off x="1845560" y="4502183"/>
            <a:ext cx="6968502" cy="730600"/>
          </a:xfrm>
          <a:custGeom>
            <a:avLst/>
            <a:gdLst>
              <a:gd name="connsiteX0" fmla="*/ 0 w 7024015"/>
              <a:gd name="connsiteY0" fmla="*/ 103322 h 619920"/>
              <a:gd name="connsiteX1" fmla="*/ 103322 w 7024015"/>
              <a:gd name="connsiteY1" fmla="*/ 0 h 619920"/>
              <a:gd name="connsiteX2" fmla="*/ 6920693 w 7024015"/>
              <a:gd name="connsiteY2" fmla="*/ 0 h 619920"/>
              <a:gd name="connsiteX3" fmla="*/ 7024015 w 7024015"/>
              <a:gd name="connsiteY3" fmla="*/ 103322 h 619920"/>
              <a:gd name="connsiteX4" fmla="*/ 7024015 w 7024015"/>
              <a:gd name="connsiteY4" fmla="*/ 516598 h 619920"/>
              <a:gd name="connsiteX5" fmla="*/ 6920693 w 7024015"/>
              <a:gd name="connsiteY5" fmla="*/ 619920 h 619920"/>
              <a:gd name="connsiteX6" fmla="*/ 103322 w 7024015"/>
              <a:gd name="connsiteY6" fmla="*/ 619920 h 619920"/>
              <a:gd name="connsiteX7" fmla="*/ 0 w 7024015"/>
              <a:gd name="connsiteY7" fmla="*/ 516598 h 619920"/>
              <a:gd name="connsiteX8" fmla="*/ 0 w 7024015"/>
              <a:gd name="connsiteY8" fmla="*/ 103322 h 61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4015" h="619920">
                <a:moveTo>
                  <a:pt x="0" y="103322"/>
                </a:moveTo>
                <a:cubicBezTo>
                  <a:pt x="0" y="46259"/>
                  <a:pt x="46259" y="0"/>
                  <a:pt x="103322" y="0"/>
                </a:cubicBezTo>
                <a:lnTo>
                  <a:pt x="6920693" y="0"/>
                </a:lnTo>
                <a:cubicBezTo>
                  <a:pt x="6977756" y="0"/>
                  <a:pt x="7024015" y="46259"/>
                  <a:pt x="7024015" y="103322"/>
                </a:cubicBezTo>
                <a:lnTo>
                  <a:pt x="7024015" y="516598"/>
                </a:lnTo>
                <a:cubicBezTo>
                  <a:pt x="7024015" y="573661"/>
                  <a:pt x="6977756" y="619920"/>
                  <a:pt x="6920693" y="619920"/>
                </a:cubicBezTo>
                <a:lnTo>
                  <a:pt x="103322" y="619920"/>
                </a:lnTo>
                <a:cubicBezTo>
                  <a:pt x="46259" y="619920"/>
                  <a:pt x="0" y="573661"/>
                  <a:pt x="0" y="516598"/>
                </a:cubicBezTo>
                <a:lnTo>
                  <a:pt x="0" y="103322"/>
                </a:lnTo>
                <a:close/>
              </a:path>
            </a:pathLst>
          </a:custGeom>
          <a:solidFill>
            <a:schemeClr val="accent5">
              <a:lumMod val="75000"/>
            </a:schemeClr>
          </a:solidFill>
        </p:spPr>
        <p:style>
          <a:lnRef idx="2">
            <a:schemeClr val="lt1">
              <a:hueOff val="0"/>
              <a:satOff val="0"/>
              <a:lumOff val="0"/>
              <a:alphaOff val="0"/>
            </a:schemeClr>
          </a:lnRef>
          <a:fillRef idx="1">
            <a:schemeClr val="accent3">
              <a:hueOff val="-1078377"/>
              <a:satOff val="27591"/>
              <a:lumOff val="1045"/>
              <a:alphaOff val="0"/>
            </a:schemeClr>
          </a:fillRef>
          <a:effectRef idx="0">
            <a:schemeClr val="accent3">
              <a:hueOff val="-1078377"/>
              <a:satOff val="27591"/>
              <a:lumOff val="1045"/>
              <a:alphaOff val="0"/>
            </a:schemeClr>
          </a:effectRef>
          <a:fontRef idx="minor">
            <a:schemeClr val="lt1"/>
          </a:fontRef>
        </p:style>
        <p:txBody>
          <a:bodyPr spcFirstLastPara="0" vert="horz" wrap="square" lIns="295753" tIns="30262" rIns="295753" bIns="30262" numCol="1" spcCol="1270" anchor="ctr" anchorCtr="0">
            <a:noAutofit/>
          </a:bodyPr>
          <a:lstStyle/>
          <a:p>
            <a:pPr lvl="0" defTabSz="933450">
              <a:lnSpc>
                <a:spcPct val="90000"/>
              </a:lnSpc>
              <a:spcBef>
                <a:spcPct val="0"/>
              </a:spcBef>
              <a:spcAft>
                <a:spcPct val="35000"/>
              </a:spcAft>
            </a:pPr>
            <a:r>
              <a:rPr lang="zh-TW" altLang="zh-TW" sz="2000" dirty="0">
                <a:latin typeface="Arial" panose="020B0604020202020204" pitchFamily="34" charset="0"/>
                <a:ea typeface="微軟正黑體" panose="020B0604030504040204" pitchFamily="34" charset="-120"/>
                <a:cs typeface="Arial" panose="020B0604020202020204" pitchFamily="34" charset="0"/>
              </a:rPr>
              <a:t>讓使用者無論在何處，能藉由</a:t>
            </a:r>
            <a:r>
              <a:rPr lang="en-US" altLang="zh-TW" sz="2000" dirty="0">
                <a:latin typeface="Arial" panose="020B0604020202020204" pitchFamily="34" charset="0"/>
                <a:ea typeface="微軟正黑體" panose="020B0604030504040204" pitchFamily="34" charset="-120"/>
                <a:cs typeface="Arial" panose="020B0604020202020204" pitchFamily="34" charset="0"/>
              </a:rPr>
              <a:t>Power BI Mobile APP</a:t>
            </a:r>
            <a:r>
              <a:rPr lang="zh-TW" altLang="zh-TW" sz="2000" dirty="0">
                <a:latin typeface="Arial" panose="020B0604020202020204" pitchFamily="34" charset="0"/>
                <a:ea typeface="微軟正黑體" panose="020B0604030504040204" pitchFamily="34" charset="-120"/>
                <a:cs typeface="Arial" panose="020B0604020202020204" pitchFamily="34" charset="0"/>
              </a:rPr>
              <a:t>存取資料和閱讀儀表板資訊</a:t>
            </a:r>
            <a:endParaRPr lang="zh-TW" altLang="en-US" sz="2000" kern="1200" dirty="0">
              <a:latin typeface="Arial" panose="020B0604020202020204" pitchFamily="34" charset="0"/>
              <a:ea typeface="微軟正黑體" panose="020B0604030504040204" pitchFamily="34" charset="-120"/>
              <a:cs typeface="Arial" panose="020B0604020202020204" pitchFamily="34" charset="0"/>
            </a:endParaRPr>
          </a:p>
        </p:txBody>
      </p:sp>
      <p:sp>
        <p:nvSpPr>
          <p:cNvPr id="14" name="手繪多邊形 13"/>
          <p:cNvSpPr/>
          <p:nvPr/>
        </p:nvSpPr>
        <p:spPr>
          <a:xfrm>
            <a:off x="1845560" y="5454743"/>
            <a:ext cx="6968502" cy="730600"/>
          </a:xfrm>
          <a:custGeom>
            <a:avLst/>
            <a:gdLst>
              <a:gd name="connsiteX0" fmla="*/ 0 w 7024015"/>
              <a:gd name="connsiteY0" fmla="*/ 103322 h 619920"/>
              <a:gd name="connsiteX1" fmla="*/ 103322 w 7024015"/>
              <a:gd name="connsiteY1" fmla="*/ 0 h 619920"/>
              <a:gd name="connsiteX2" fmla="*/ 6920693 w 7024015"/>
              <a:gd name="connsiteY2" fmla="*/ 0 h 619920"/>
              <a:gd name="connsiteX3" fmla="*/ 7024015 w 7024015"/>
              <a:gd name="connsiteY3" fmla="*/ 103322 h 619920"/>
              <a:gd name="connsiteX4" fmla="*/ 7024015 w 7024015"/>
              <a:gd name="connsiteY4" fmla="*/ 516598 h 619920"/>
              <a:gd name="connsiteX5" fmla="*/ 6920693 w 7024015"/>
              <a:gd name="connsiteY5" fmla="*/ 619920 h 619920"/>
              <a:gd name="connsiteX6" fmla="*/ 103322 w 7024015"/>
              <a:gd name="connsiteY6" fmla="*/ 619920 h 619920"/>
              <a:gd name="connsiteX7" fmla="*/ 0 w 7024015"/>
              <a:gd name="connsiteY7" fmla="*/ 516598 h 619920"/>
              <a:gd name="connsiteX8" fmla="*/ 0 w 7024015"/>
              <a:gd name="connsiteY8" fmla="*/ 103322 h 61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4015" h="619920">
                <a:moveTo>
                  <a:pt x="0" y="103322"/>
                </a:moveTo>
                <a:cubicBezTo>
                  <a:pt x="0" y="46259"/>
                  <a:pt x="46259" y="0"/>
                  <a:pt x="103322" y="0"/>
                </a:cubicBezTo>
                <a:lnTo>
                  <a:pt x="6920693" y="0"/>
                </a:lnTo>
                <a:cubicBezTo>
                  <a:pt x="6977756" y="0"/>
                  <a:pt x="7024015" y="46259"/>
                  <a:pt x="7024015" y="103322"/>
                </a:cubicBezTo>
                <a:lnTo>
                  <a:pt x="7024015" y="516598"/>
                </a:lnTo>
                <a:cubicBezTo>
                  <a:pt x="7024015" y="573661"/>
                  <a:pt x="6977756" y="619920"/>
                  <a:pt x="6920693" y="619920"/>
                </a:cubicBezTo>
                <a:lnTo>
                  <a:pt x="103322" y="619920"/>
                </a:lnTo>
                <a:cubicBezTo>
                  <a:pt x="46259" y="619920"/>
                  <a:pt x="0" y="573661"/>
                  <a:pt x="0" y="516598"/>
                </a:cubicBezTo>
                <a:lnTo>
                  <a:pt x="0" y="103322"/>
                </a:lnTo>
                <a:close/>
              </a:path>
            </a:pathLst>
          </a:custGeom>
          <a:solidFill>
            <a:schemeClr val="accent5">
              <a:lumMod val="75000"/>
            </a:schemeClr>
          </a:solidFill>
        </p:spPr>
        <p:style>
          <a:lnRef idx="2">
            <a:schemeClr val="lt1">
              <a:hueOff val="0"/>
              <a:satOff val="0"/>
              <a:lumOff val="0"/>
              <a:alphaOff val="0"/>
            </a:schemeClr>
          </a:lnRef>
          <a:fillRef idx="1">
            <a:schemeClr val="accent3">
              <a:hueOff val="-1617565"/>
              <a:satOff val="41387"/>
              <a:lumOff val="1568"/>
              <a:alphaOff val="0"/>
            </a:schemeClr>
          </a:fillRef>
          <a:effectRef idx="0">
            <a:schemeClr val="accent3">
              <a:hueOff val="-1617565"/>
              <a:satOff val="41387"/>
              <a:lumOff val="1568"/>
              <a:alphaOff val="0"/>
            </a:schemeClr>
          </a:effectRef>
          <a:fontRef idx="minor">
            <a:schemeClr val="lt1"/>
          </a:fontRef>
        </p:style>
        <p:txBody>
          <a:bodyPr spcFirstLastPara="0" vert="horz" wrap="square" lIns="295753" tIns="30262" rIns="295753" bIns="30262" numCol="1" spcCol="1270" anchor="ctr" anchorCtr="0">
            <a:noAutofit/>
          </a:bodyPr>
          <a:lstStyle/>
          <a:p>
            <a:pPr lvl="0" defTabSz="933450">
              <a:lnSpc>
                <a:spcPct val="90000"/>
              </a:lnSpc>
              <a:spcBef>
                <a:spcPct val="0"/>
              </a:spcBef>
              <a:spcAft>
                <a:spcPct val="35000"/>
              </a:spcAft>
            </a:pPr>
            <a:r>
              <a:rPr lang="zh-TW" altLang="zh-TW" sz="2000" dirty="0">
                <a:latin typeface="Arial" panose="020B0604020202020204" pitchFamily="34" charset="0"/>
                <a:ea typeface="微軟正黑體" panose="020B0604030504040204" pitchFamily="34" charset="-120"/>
                <a:cs typeface="Arial" panose="020B0604020202020204" pitchFamily="34" charset="0"/>
              </a:rPr>
              <a:t>更重要的是資料會隨著時間或變化而自動更新（設定排程）</a:t>
            </a:r>
            <a:endParaRPr lang="zh-TW" altLang="en-US" sz="2000" kern="1200" dirty="0">
              <a:latin typeface="Arial" panose="020B0604020202020204" pitchFamily="34" charset="0"/>
              <a:ea typeface="微軟正黑體" panose="020B0604030504040204" pitchFamily="34" charset="-120"/>
              <a:cs typeface="Arial" panose="020B0604020202020204" pitchFamily="34" charset="0"/>
            </a:endParaRPr>
          </a:p>
        </p:txBody>
      </p:sp>
      <p:sp>
        <p:nvSpPr>
          <p:cNvPr id="15" name="矩形 14"/>
          <p:cNvSpPr/>
          <p:nvPr/>
        </p:nvSpPr>
        <p:spPr>
          <a:xfrm>
            <a:off x="1505167" y="2057974"/>
            <a:ext cx="2153154" cy="369332"/>
          </a:xfrm>
          <a:prstGeom prst="rect">
            <a:avLst/>
          </a:prstGeom>
        </p:spPr>
        <p:txBody>
          <a:bodyPr wrap="none">
            <a:spAutoFit/>
          </a:bodyPr>
          <a:lstStyle/>
          <a:p>
            <a:pPr marL="285750" indent="-285750">
              <a:buFont typeface="Wingdings" panose="05000000000000000000" pitchFamily="2" charset="2"/>
              <a:buChar char="n"/>
            </a:pPr>
            <a:r>
              <a:rPr lang="en-US" altLang="zh-TW" b="1" kern="0" dirty="0">
                <a:latin typeface="Arial" panose="020B0604020202020204" pitchFamily="34" charset="0"/>
                <a:ea typeface="微軟正黑體" panose="020B0604030504040204" pitchFamily="34" charset="-120"/>
              </a:rPr>
              <a:t>Power BI</a:t>
            </a:r>
            <a:r>
              <a:rPr lang="zh-TW" altLang="en-US" b="1" kern="0" dirty="0">
                <a:latin typeface="Arial" panose="020B0604020202020204" pitchFamily="34" charset="0"/>
                <a:ea typeface="微軟正黑體" panose="020B0604030504040204" pitchFamily="34" charset="-120"/>
                <a:cs typeface="Arial" panose="020B0604020202020204" pitchFamily="34" charset="0"/>
              </a:rPr>
              <a:t>的</a:t>
            </a:r>
            <a:r>
              <a:rPr lang="zh-TW" altLang="zh-TW" b="1" kern="0" dirty="0">
                <a:latin typeface="Arial" panose="020B0604020202020204" pitchFamily="34" charset="0"/>
                <a:ea typeface="微軟正黑體" panose="020B0604030504040204" pitchFamily="34" charset="-120"/>
                <a:cs typeface="Arial" panose="020B0604020202020204" pitchFamily="34" charset="0"/>
              </a:rPr>
              <a:t>優點</a:t>
            </a:r>
            <a:endParaRPr lang="zh-TW" altLang="en-US" b="1" dirty="0"/>
          </a:p>
        </p:txBody>
      </p:sp>
    </p:spTree>
    <p:extLst>
      <p:ext uri="{BB962C8B-B14F-4D97-AF65-F5344CB8AC3E}">
        <p14:creationId xmlns:p14="http://schemas.microsoft.com/office/powerpoint/2010/main" val="25635380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p:nvPr/>
        </p:nvPicPr>
        <p:blipFill>
          <a:blip r:embed="rId2"/>
          <a:stretch>
            <a:fillRect/>
          </a:stretch>
        </p:blipFill>
        <p:spPr>
          <a:xfrm>
            <a:off x="5675122" y="933254"/>
            <a:ext cx="6120765" cy="4725670"/>
          </a:xfrm>
          <a:prstGeom prst="rect">
            <a:avLst/>
          </a:prstGeom>
        </p:spPr>
      </p:pic>
      <p:sp>
        <p:nvSpPr>
          <p:cNvPr id="4" name="標題 1"/>
          <p:cNvSpPr>
            <a:spLocks noGrp="1"/>
          </p:cNvSpPr>
          <p:nvPr>
            <p:ph type="title"/>
          </p:nvPr>
        </p:nvSpPr>
        <p:spPr>
          <a:xfrm>
            <a:off x="1027522" y="286603"/>
            <a:ext cx="10058400" cy="646651"/>
          </a:xfrm>
        </p:spPr>
        <p:txBody>
          <a:bodyPr anchor="ctr">
            <a:normAutofit/>
          </a:bodyPr>
          <a:lstStyle/>
          <a:p>
            <a:r>
              <a:rPr lang="zh-TW" altLang="en-US" sz="3200" dirty="0">
                <a:latin typeface="Arial Unicode MS" panose="020B0604020202020204" pitchFamily="34" charset="-120"/>
                <a:ea typeface="Arial Unicode MS" panose="020B0604020202020204" pitchFamily="34" charset="-120"/>
                <a:cs typeface="Arial Unicode MS" panose="020B0604020202020204" pitchFamily="34" charset="-120"/>
              </a:rPr>
              <a:t>什麼是</a:t>
            </a:r>
            <a:r>
              <a:rPr lang="en-US" altLang="zh-TW" sz="3200" dirty="0">
                <a:latin typeface="Arial Unicode MS" panose="020B0604020202020204" pitchFamily="34" charset="-120"/>
                <a:ea typeface="Arial Unicode MS" panose="020B0604020202020204" pitchFamily="34" charset="-120"/>
                <a:cs typeface="Arial Unicode MS" panose="020B0604020202020204" pitchFamily="34" charset="-120"/>
              </a:rPr>
              <a:t>Power BI</a:t>
            </a:r>
            <a:r>
              <a:rPr lang="zh-TW" altLang="en-US" sz="3200" dirty="0">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3200" dirty="0">
                <a:latin typeface="Arial Unicode MS" panose="020B0604020202020204" pitchFamily="34" charset="-120"/>
                <a:ea typeface="Arial Unicode MS" panose="020B0604020202020204" pitchFamily="34" charset="-120"/>
                <a:cs typeface="Arial Unicode MS" panose="020B0604020202020204" pitchFamily="34" charset="-120"/>
              </a:rPr>
              <a:t>(2)</a:t>
            </a:r>
            <a:endParaRPr lang="zh-TW" altLang="en-US" sz="32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5" name="投影片編號版面配置區 4"/>
          <p:cNvSpPr>
            <a:spLocks noGrp="1"/>
          </p:cNvSpPr>
          <p:nvPr>
            <p:ph type="sldNum" sz="quarter" idx="12"/>
          </p:nvPr>
        </p:nvSpPr>
        <p:spPr/>
        <p:txBody>
          <a:bodyPr/>
          <a:lstStyle/>
          <a:p>
            <a:fld id="{11B4A2A8-A00E-4F1C-9709-1E086613E24F}" type="slidenum">
              <a:rPr lang="zh-TW" altLang="en-US" smtClean="0">
                <a:latin typeface="Arial" panose="020B0604020202020204" pitchFamily="34" charset="0"/>
                <a:ea typeface="微軟正黑體" panose="020B0604030504040204" pitchFamily="34" charset="-120"/>
                <a:cs typeface="Arial" panose="020B0604020202020204" pitchFamily="34" charset="0"/>
              </a:rPr>
              <a:t>29</a:t>
            </a:fld>
            <a:endParaRPr lang="zh-TW" altLang="en-US">
              <a:latin typeface="Arial" panose="020B0604020202020204" pitchFamily="34" charset="0"/>
              <a:ea typeface="微軟正黑體" panose="020B0604030504040204" pitchFamily="34" charset="-120"/>
              <a:cs typeface="Arial" panose="020B0604020202020204" pitchFamily="34" charset="0"/>
            </a:endParaRPr>
          </a:p>
        </p:txBody>
      </p:sp>
      <p:sp>
        <p:nvSpPr>
          <p:cNvPr id="9" name="矩形 8"/>
          <p:cNvSpPr/>
          <p:nvPr/>
        </p:nvSpPr>
        <p:spPr>
          <a:xfrm>
            <a:off x="1027522" y="1148708"/>
            <a:ext cx="5608948" cy="2323713"/>
          </a:xfrm>
          <a:prstGeom prst="rect">
            <a:avLst/>
          </a:prstGeom>
        </p:spPr>
        <p:txBody>
          <a:bodyPr wrap="square">
            <a:spAutoFit/>
          </a:bodyPr>
          <a:lstStyle/>
          <a:p>
            <a:pPr marL="285750" indent="-285750">
              <a:lnSpc>
                <a:spcPts val="2400"/>
              </a:lnSpc>
              <a:spcBef>
                <a:spcPts val="600"/>
              </a:spcBef>
              <a:buClr>
                <a:schemeClr val="accent1">
                  <a:lumMod val="75000"/>
                </a:schemeClr>
              </a:buClr>
              <a:buFont typeface="Wingdings" panose="05000000000000000000" pitchFamily="2" charset="2"/>
              <a:buChar char="l"/>
            </a:pPr>
            <a:r>
              <a:rPr lang="en-US" altLang="zh-TW" dirty="0">
                <a:latin typeface="Arial" panose="020B0604020202020204" pitchFamily="34" charset="0"/>
                <a:ea typeface="微軟正黑體" panose="020B0604030504040204" pitchFamily="34" charset="-120"/>
                <a:cs typeface="Arial" panose="020B0604020202020204" pitchFamily="34" charset="0"/>
              </a:rPr>
              <a:t>Power BI</a:t>
            </a:r>
            <a:r>
              <a:rPr lang="zh-TW" altLang="en-US" dirty="0">
                <a:latin typeface="Arial" panose="020B0604020202020204" pitchFamily="34" charset="0"/>
                <a:ea typeface="微軟正黑體" panose="020B0604030504040204" pitchFamily="34" charset="-120"/>
                <a:cs typeface="Arial" panose="020B0604020202020204" pitchFamily="34" charset="0"/>
              </a:rPr>
              <a:t> 環境只要透過簡單拖曳，就能產生互動式動態圖表，以及在資料來源源頭進行異質資料源的整合。</a:t>
            </a:r>
            <a:endParaRPr lang="en-US" altLang="zh-TW" dirty="0">
              <a:latin typeface="Arial" panose="020B0604020202020204" pitchFamily="34" charset="0"/>
              <a:ea typeface="微軟正黑體" panose="020B0604030504040204" pitchFamily="34" charset="-120"/>
              <a:cs typeface="Arial" panose="020B0604020202020204" pitchFamily="34" charset="0"/>
            </a:endParaRPr>
          </a:p>
          <a:p>
            <a:pPr marL="285750" indent="-285750">
              <a:lnSpc>
                <a:spcPts val="2400"/>
              </a:lnSpc>
              <a:spcBef>
                <a:spcPts val="600"/>
              </a:spcBef>
              <a:buClr>
                <a:schemeClr val="accent1">
                  <a:lumMod val="75000"/>
                </a:schemeClr>
              </a:buClr>
              <a:buFont typeface="Wingdings" panose="05000000000000000000" pitchFamily="2" charset="2"/>
              <a:buChar char="l"/>
            </a:pPr>
            <a:r>
              <a:rPr lang="zh-TW" altLang="zh-TW" b="1" dirty="0">
                <a:solidFill>
                  <a:srgbClr val="C00000"/>
                </a:solidFill>
                <a:latin typeface="Arial" panose="020B0604020202020204" pitchFamily="34" charset="0"/>
                <a:ea typeface="微軟正黑體" panose="020B0604030504040204" pitchFamily="34" charset="-120"/>
                <a:cs typeface="Arial" panose="020B0604020202020204" pitchFamily="34" charset="0"/>
              </a:rPr>
              <a:t>商業智慧（</a:t>
            </a:r>
            <a:r>
              <a:rPr lang="en-US" altLang="zh-TW" b="1" dirty="0">
                <a:solidFill>
                  <a:srgbClr val="C00000"/>
                </a:solidFill>
                <a:latin typeface="Arial" panose="020B0604020202020204" pitchFamily="34" charset="0"/>
                <a:ea typeface="微軟正黑體" panose="020B0604030504040204" pitchFamily="34" charset="-120"/>
                <a:cs typeface="Arial" panose="020B0604020202020204" pitchFamily="34" charset="0"/>
              </a:rPr>
              <a:t>Business Intelligence</a:t>
            </a:r>
            <a:r>
              <a:rPr lang="zh-TW" altLang="zh-TW" b="1" dirty="0">
                <a:solidFill>
                  <a:srgbClr val="C00000"/>
                </a:solidFill>
                <a:latin typeface="Arial" panose="020B0604020202020204" pitchFamily="34" charset="0"/>
                <a:ea typeface="微軟正黑體" panose="020B0604030504040204" pitchFamily="34" charset="-120"/>
                <a:cs typeface="Arial" panose="020B0604020202020204" pitchFamily="34" charset="0"/>
              </a:rPr>
              <a:t>，</a:t>
            </a:r>
            <a:r>
              <a:rPr lang="en-US" altLang="zh-TW" b="1" dirty="0">
                <a:solidFill>
                  <a:srgbClr val="C00000"/>
                </a:solidFill>
                <a:latin typeface="Arial" panose="020B0604020202020204" pitchFamily="34" charset="0"/>
                <a:ea typeface="微軟正黑體" panose="020B0604030504040204" pitchFamily="34" charset="-120"/>
                <a:cs typeface="Arial" panose="020B0604020202020204" pitchFamily="34" charset="0"/>
              </a:rPr>
              <a:t>BI</a:t>
            </a:r>
            <a:r>
              <a:rPr lang="zh-TW" altLang="zh-TW" b="1" dirty="0">
                <a:solidFill>
                  <a:srgbClr val="C00000"/>
                </a:solidFill>
                <a:latin typeface="Arial" panose="020B0604020202020204" pitchFamily="34" charset="0"/>
                <a:ea typeface="微軟正黑體" panose="020B0604030504040204" pitchFamily="34" charset="-120"/>
                <a:cs typeface="Arial" panose="020B0604020202020204" pitchFamily="34" charset="0"/>
              </a:rPr>
              <a:t>）的演化，新一代商業智慧強調每一個人都需要好用的工具來完成自己的分析，所謂的「用戶型</a:t>
            </a:r>
            <a:r>
              <a:rPr lang="en-US" altLang="zh-TW" b="1" dirty="0">
                <a:solidFill>
                  <a:srgbClr val="C00000"/>
                </a:solidFill>
                <a:latin typeface="Arial" panose="020B0604020202020204" pitchFamily="34" charset="0"/>
                <a:ea typeface="微軟正黑體" panose="020B0604030504040204" pitchFamily="34" charset="-120"/>
                <a:cs typeface="Arial" panose="020B0604020202020204" pitchFamily="34" charset="0"/>
              </a:rPr>
              <a:t>BI</a:t>
            </a:r>
            <a:r>
              <a:rPr lang="zh-TW" altLang="zh-TW" b="1" dirty="0">
                <a:solidFill>
                  <a:srgbClr val="C00000"/>
                </a:solidFill>
                <a:latin typeface="Arial" panose="020B0604020202020204" pitchFamily="34" charset="0"/>
                <a:ea typeface="微軟正黑體" panose="020B0604030504040204" pitchFamily="34" charset="-120"/>
                <a:cs typeface="Arial" panose="020B0604020202020204" pitchFamily="34" charset="0"/>
              </a:rPr>
              <a:t>」，也是目前大數據分析最重要的精神之一。</a:t>
            </a:r>
          </a:p>
        </p:txBody>
      </p:sp>
    </p:spTree>
    <p:extLst>
      <p:ext uri="{BB962C8B-B14F-4D97-AF65-F5344CB8AC3E}">
        <p14:creationId xmlns:p14="http://schemas.microsoft.com/office/powerpoint/2010/main" val="23923103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0" name="圖片 6"/>
          <p:cNvPicPr/>
          <p:nvPr/>
        </p:nvPicPr>
        <p:blipFill>
          <a:blip r:embed="rId2"/>
          <a:stretch/>
        </p:blipFill>
        <p:spPr>
          <a:xfrm>
            <a:off x="1523520" y="0"/>
            <a:ext cx="9144360" cy="6857640"/>
          </a:xfrm>
          <a:prstGeom prst="rect">
            <a:avLst/>
          </a:prstGeom>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1097280" y="277177"/>
            <a:ext cx="10058400" cy="646651"/>
          </a:xfrm>
        </p:spPr>
        <p:txBody>
          <a:bodyPr anchor="ctr">
            <a:normAutofit/>
          </a:bodyPr>
          <a:lstStyle/>
          <a:p>
            <a:r>
              <a:rPr lang="en-US" altLang="zh-TW" sz="3200" dirty="0">
                <a:latin typeface="Arial Unicode MS" panose="020B0604020202020204" pitchFamily="34" charset="-120"/>
                <a:ea typeface="Arial Unicode MS" panose="020B0604020202020204" pitchFamily="34" charset="-120"/>
                <a:cs typeface="Arial Unicode MS" panose="020B0604020202020204" pitchFamily="34" charset="-120"/>
              </a:rPr>
              <a:t>Power BI</a:t>
            </a:r>
            <a:r>
              <a:rPr lang="zh-TW" altLang="en-US" sz="3200" dirty="0">
                <a:latin typeface="Arial Unicode MS" panose="020B0604020202020204" pitchFamily="34" charset="-120"/>
                <a:ea typeface="Arial Unicode MS" panose="020B0604020202020204" pitchFamily="34" charset="-120"/>
                <a:cs typeface="Arial Unicode MS" panose="020B0604020202020204" pitchFamily="34" charset="-120"/>
              </a:rPr>
              <a:t>角色功能 </a:t>
            </a:r>
            <a:r>
              <a:rPr lang="en-US" altLang="zh-TW" sz="3200" dirty="0">
                <a:latin typeface="Arial Unicode MS" panose="020B0604020202020204" pitchFamily="34" charset="-120"/>
                <a:ea typeface="Arial Unicode MS" panose="020B0604020202020204" pitchFamily="34" charset="-120"/>
                <a:cs typeface="Arial Unicode MS" panose="020B0604020202020204" pitchFamily="34" charset="-120"/>
              </a:rPr>
              <a:t>(1)</a:t>
            </a:r>
            <a:endParaRPr lang="zh-TW" altLang="en-US" sz="32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5" name="投影片編號版面配置區 4"/>
          <p:cNvSpPr>
            <a:spLocks noGrp="1"/>
          </p:cNvSpPr>
          <p:nvPr>
            <p:ph type="sldNum" sz="quarter" idx="12"/>
          </p:nvPr>
        </p:nvSpPr>
        <p:spPr/>
        <p:txBody>
          <a:bodyPr/>
          <a:lstStyle/>
          <a:p>
            <a:fld id="{11B4A2A8-A00E-4F1C-9709-1E086613E24F}" type="slidenum">
              <a:rPr lang="zh-TW" altLang="en-US" smtClean="0"/>
              <a:t>30</a:t>
            </a:fld>
            <a:endParaRPr lang="zh-TW" altLang="en-US"/>
          </a:p>
        </p:txBody>
      </p:sp>
      <p:sp>
        <p:nvSpPr>
          <p:cNvPr id="6" name="矩形 5"/>
          <p:cNvSpPr/>
          <p:nvPr/>
        </p:nvSpPr>
        <p:spPr>
          <a:xfrm>
            <a:off x="1027521" y="1148708"/>
            <a:ext cx="10906813" cy="707886"/>
          </a:xfrm>
          <a:prstGeom prst="rect">
            <a:avLst/>
          </a:prstGeom>
        </p:spPr>
        <p:txBody>
          <a:bodyPr wrap="square">
            <a:spAutoFit/>
          </a:bodyPr>
          <a:lstStyle/>
          <a:p>
            <a:pPr marL="285750" indent="-285750">
              <a:lnSpc>
                <a:spcPts val="2400"/>
              </a:lnSpc>
              <a:buClr>
                <a:schemeClr val="accent1">
                  <a:lumMod val="75000"/>
                </a:schemeClr>
              </a:buClr>
              <a:buFont typeface="Wingdings" panose="05000000000000000000" pitchFamily="2" charset="2"/>
              <a:buChar char="l"/>
            </a:pPr>
            <a:r>
              <a:rPr lang="en-US" altLang="zh-TW" dirty="0">
                <a:latin typeface="Arial" panose="020B0604020202020204" pitchFamily="34" charset="0"/>
                <a:ea typeface="微軟正黑體" panose="020B0604030504040204" pitchFamily="34" charset="-120"/>
                <a:cs typeface="Arial" panose="020B0604020202020204" pitchFamily="34" charset="0"/>
              </a:rPr>
              <a:t>Power BI</a:t>
            </a:r>
            <a:r>
              <a:rPr lang="zh-TW" altLang="en-US" dirty="0">
                <a:latin typeface="Arial" panose="020B0604020202020204" pitchFamily="34" charset="0"/>
                <a:ea typeface="微軟正黑體" panose="020B0604030504040204" pitchFamily="34" charset="-120"/>
                <a:cs typeface="Arial" panose="020B0604020202020204" pitchFamily="34" charset="0"/>
              </a:rPr>
              <a:t>對於企業組織內不同扮演的角色，相當舉足輕重。不論身處何種產業、擔任何種職位，角色都跟大家是有相關性地</a:t>
            </a:r>
            <a:endParaRPr lang="zh-TW" altLang="zh-TW" dirty="0">
              <a:latin typeface="Arial" panose="020B0604020202020204" pitchFamily="34" charset="0"/>
              <a:ea typeface="微軟正黑體" panose="020B0604030504040204" pitchFamily="34" charset="-120"/>
              <a:cs typeface="Arial" panose="020B0604020202020204" pitchFamily="34" charset="0"/>
            </a:endParaRPr>
          </a:p>
        </p:txBody>
      </p:sp>
      <p:graphicFrame>
        <p:nvGraphicFramePr>
          <p:cNvPr id="3" name="表格 2"/>
          <p:cNvGraphicFramePr>
            <a:graphicFrameLocks noGrp="1"/>
          </p:cNvGraphicFramePr>
          <p:nvPr>
            <p:extLst/>
          </p:nvPr>
        </p:nvGraphicFramePr>
        <p:xfrm>
          <a:off x="2162192" y="2081474"/>
          <a:ext cx="7358880" cy="3394631"/>
        </p:xfrm>
        <a:graphic>
          <a:graphicData uri="http://schemas.openxmlformats.org/drawingml/2006/table">
            <a:tbl>
              <a:tblPr firstRow="1" firstCol="1" bandRow="1"/>
              <a:tblGrid>
                <a:gridCol w="2696293">
                  <a:extLst>
                    <a:ext uri="{9D8B030D-6E8A-4147-A177-3AD203B41FA5}">
                      <a16:colId xmlns:a16="http://schemas.microsoft.com/office/drawing/2014/main" val="20000"/>
                    </a:ext>
                  </a:extLst>
                </a:gridCol>
                <a:gridCol w="4662587">
                  <a:extLst>
                    <a:ext uri="{9D8B030D-6E8A-4147-A177-3AD203B41FA5}">
                      <a16:colId xmlns:a16="http://schemas.microsoft.com/office/drawing/2014/main" val="20001"/>
                    </a:ext>
                  </a:extLst>
                </a:gridCol>
              </a:tblGrid>
              <a:tr h="263661">
                <a:tc>
                  <a:txBody>
                    <a:bodyPr/>
                    <a:lstStyle/>
                    <a:p>
                      <a:pPr algn="ctr">
                        <a:spcAft>
                          <a:spcPts val="600"/>
                        </a:spcAft>
                      </a:pPr>
                      <a:r>
                        <a:rPr lang="zh-TW" sz="1600" b="1" kern="100" dirty="0">
                          <a:solidFill>
                            <a:srgbClr val="FFFFFF"/>
                          </a:solidFill>
                          <a:effectLst/>
                          <a:latin typeface="Arial" panose="020B0604020202020204" pitchFamily="34" charset="0"/>
                          <a:ea typeface="微軟正黑體" panose="020B0604030504040204" pitchFamily="34" charset="-120"/>
                          <a:cs typeface="新細明體" panose="02020500000000000000" pitchFamily="18" charset="-120"/>
                        </a:rPr>
                        <a:t>角色</a:t>
                      </a:r>
                      <a:endParaRPr lang="zh-TW" sz="1600" kern="100" dirty="0">
                        <a:effectLst/>
                        <a:latin typeface="Arial" panose="020B0604020202020204" pitchFamily="34" charset="0"/>
                        <a:ea typeface="微軟正黑體" panose="020B0604030504040204" pitchFamily="34" charset="-120"/>
                        <a:cs typeface="新細明體" panose="02020500000000000000" pitchFamily="18" charset="-120"/>
                      </a:endParaRPr>
                    </a:p>
                  </a:txBody>
                  <a:tcPr marL="17780" marR="17780"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808080"/>
                    </a:solidFill>
                  </a:tcPr>
                </a:tc>
                <a:tc>
                  <a:txBody>
                    <a:bodyPr/>
                    <a:lstStyle/>
                    <a:p>
                      <a:pPr algn="ctr">
                        <a:spcAft>
                          <a:spcPts val="600"/>
                        </a:spcAft>
                      </a:pPr>
                      <a:r>
                        <a:rPr lang="zh-TW" sz="1600" b="1" kern="100">
                          <a:solidFill>
                            <a:srgbClr val="FFFFFF"/>
                          </a:solidFill>
                          <a:effectLst/>
                          <a:latin typeface="Arial" panose="020B0604020202020204" pitchFamily="34" charset="0"/>
                          <a:ea typeface="微軟正黑體" panose="020B0604030504040204" pitchFamily="34" charset="-120"/>
                          <a:cs typeface="新細明體" panose="02020500000000000000" pitchFamily="18" charset="-120"/>
                        </a:rPr>
                        <a:t>功能權責</a:t>
                      </a:r>
                      <a:endParaRPr lang="zh-TW" sz="1600" kern="100">
                        <a:effectLst/>
                        <a:latin typeface="Arial" panose="020B0604020202020204" pitchFamily="34" charset="0"/>
                        <a:ea typeface="微軟正黑體" panose="020B0604030504040204" pitchFamily="34" charset="-120"/>
                        <a:cs typeface="新細明體" panose="02020500000000000000" pitchFamily="18" charset="-120"/>
                      </a:endParaRPr>
                    </a:p>
                  </a:txBody>
                  <a:tcPr marL="17780" marR="17780" marT="0" marB="0" anchor="ctr">
                    <a:lnL w="12700" cap="flat" cmpd="sng" algn="ctr">
                      <a:solidFill>
                        <a:srgbClr val="D9D9D9"/>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808080"/>
                    </a:solidFill>
                  </a:tcPr>
                </a:tc>
                <a:extLst>
                  <a:ext uri="{0D108BD9-81ED-4DB2-BD59-A6C34878D82A}">
                    <a16:rowId xmlns:a16="http://schemas.microsoft.com/office/drawing/2014/main" val="10000"/>
                  </a:ext>
                </a:extLst>
              </a:tr>
              <a:tr h="955770">
                <a:tc>
                  <a:txBody>
                    <a:bodyPr/>
                    <a:lstStyle/>
                    <a:p>
                      <a:pPr algn="just">
                        <a:spcAft>
                          <a:spcPts val="600"/>
                        </a:spcAft>
                      </a:pPr>
                      <a:r>
                        <a:rPr lang="zh-TW" sz="1600" kern="100">
                          <a:effectLst/>
                          <a:latin typeface="Arial" panose="020B0604020202020204" pitchFamily="34" charset="0"/>
                          <a:ea typeface="微軟正黑體" panose="020B0604030504040204" pitchFamily="34" charset="-120"/>
                          <a:cs typeface="新細明體" panose="02020500000000000000" pitchFamily="18" charset="-120"/>
                        </a:rPr>
                        <a:t>一般企業用戶／商務人士</a:t>
                      </a:r>
                    </a:p>
                  </a:txBody>
                  <a:tcPr marL="17780" marR="17780" marT="0" marB="0" anchor="ctr">
                    <a:lnL w="12700" cap="flat" cmpd="sng" algn="ctr">
                      <a:solidFill>
                        <a:srgbClr val="BFBFBF"/>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marL="342900" lvl="0" indent="-342900" algn="just">
                        <a:spcAft>
                          <a:spcPts val="600"/>
                        </a:spcAft>
                        <a:buFont typeface="Wingdings" panose="05000000000000000000" pitchFamily="2" charset="2"/>
                        <a:buChar char=""/>
                      </a:pPr>
                      <a:r>
                        <a:rPr lang="zh-TW" sz="1600" kern="100">
                          <a:effectLst/>
                          <a:latin typeface="Arial" panose="020B0604020202020204" pitchFamily="34" charset="0"/>
                          <a:ea typeface="微軟正黑體" panose="020B0604030504040204" pitchFamily="34" charset="-120"/>
                          <a:cs typeface="新細明體" panose="02020500000000000000" pitchFamily="18" charset="-120"/>
                        </a:rPr>
                        <a:t>即時儀表板分析業務狀態</a:t>
                      </a:r>
                    </a:p>
                    <a:p>
                      <a:pPr marL="342900" lvl="0" indent="-342900" algn="just">
                        <a:spcAft>
                          <a:spcPts val="600"/>
                        </a:spcAft>
                        <a:buFont typeface="Wingdings" panose="05000000000000000000" pitchFamily="2" charset="2"/>
                        <a:buChar char=""/>
                      </a:pPr>
                      <a:r>
                        <a:rPr lang="zh-TW" sz="1600" kern="100">
                          <a:effectLst/>
                          <a:latin typeface="Arial" panose="020B0604020202020204" pitchFamily="34" charset="0"/>
                          <a:ea typeface="微軟正黑體" panose="020B0604030504040204" pitchFamily="34" charset="-120"/>
                          <a:cs typeface="新細明體" panose="02020500000000000000" pitchFamily="18" charset="-120"/>
                        </a:rPr>
                        <a:t>行動版應用程式隨時瀏覽</a:t>
                      </a:r>
                    </a:p>
                    <a:p>
                      <a:pPr marL="342900" lvl="0" indent="-342900" algn="just">
                        <a:spcAft>
                          <a:spcPts val="600"/>
                        </a:spcAft>
                        <a:buFont typeface="Wingdings" panose="05000000000000000000" pitchFamily="2" charset="2"/>
                        <a:buChar char=""/>
                      </a:pPr>
                      <a:r>
                        <a:rPr lang="zh-TW" sz="1600" kern="100">
                          <a:effectLst/>
                          <a:latin typeface="Arial" panose="020B0604020202020204" pitchFamily="34" charset="0"/>
                          <a:ea typeface="微軟正黑體" panose="020B0604030504040204" pitchFamily="34" charset="-120"/>
                          <a:cs typeface="新細明體" panose="02020500000000000000" pitchFamily="18" charset="-120"/>
                        </a:rPr>
                        <a:t>分享儀表板資訊</a:t>
                      </a:r>
                    </a:p>
                  </a:txBody>
                  <a:tcPr marL="17780" marR="17780"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1"/>
                  </a:ext>
                </a:extLst>
              </a:tr>
              <a:tr h="955770">
                <a:tc>
                  <a:txBody>
                    <a:bodyPr/>
                    <a:lstStyle/>
                    <a:p>
                      <a:pPr algn="just">
                        <a:spcAft>
                          <a:spcPts val="600"/>
                        </a:spcAft>
                      </a:pPr>
                      <a:r>
                        <a:rPr lang="zh-TW" sz="1600" kern="100">
                          <a:effectLst/>
                          <a:latin typeface="Arial" panose="020B0604020202020204" pitchFamily="34" charset="0"/>
                          <a:ea typeface="微軟正黑體" panose="020B0604030504040204" pitchFamily="34" charset="-120"/>
                          <a:cs typeface="新細明體" panose="02020500000000000000" pitchFamily="18" charset="-120"/>
                        </a:rPr>
                        <a:t>商業智慧分析師／數據分析師</a:t>
                      </a:r>
                    </a:p>
                  </a:txBody>
                  <a:tcPr marL="17780" marR="17780" marT="0" marB="0" anchor="ctr">
                    <a:lnL w="12700" cap="flat" cmpd="sng" algn="ctr">
                      <a:solidFill>
                        <a:srgbClr val="BFBFBF"/>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marL="342900" lvl="0" indent="-342900" algn="just">
                        <a:spcAft>
                          <a:spcPts val="600"/>
                        </a:spcAft>
                        <a:buFont typeface="Wingdings" panose="05000000000000000000" pitchFamily="2" charset="2"/>
                        <a:buChar char=""/>
                      </a:pPr>
                      <a:r>
                        <a:rPr lang="zh-TW" sz="1600" kern="100" dirty="0">
                          <a:effectLst/>
                          <a:latin typeface="Arial" panose="020B0604020202020204" pitchFamily="34" charset="0"/>
                          <a:ea typeface="微軟正黑體" panose="020B0604030504040204" pitchFamily="34" charset="-120"/>
                          <a:cs typeface="新細明體" panose="02020500000000000000" pitchFamily="18" charset="-120"/>
                        </a:rPr>
                        <a:t>連接到所有資料並保持更新</a:t>
                      </a:r>
                    </a:p>
                    <a:p>
                      <a:pPr marL="342900" lvl="0" indent="-342900" algn="just">
                        <a:spcAft>
                          <a:spcPts val="600"/>
                        </a:spcAft>
                        <a:buFont typeface="Wingdings" panose="05000000000000000000" pitchFamily="2" charset="2"/>
                        <a:buChar char=""/>
                      </a:pPr>
                      <a:r>
                        <a:rPr lang="zh-TW" sz="1600" kern="100" dirty="0">
                          <a:effectLst/>
                          <a:latin typeface="Arial" panose="020B0604020202020204" pitchFamily="34" charset="0"/>
                          <a:ea typeface="微軟正黑體" panose="020B0604030504040204" pitchFamily="34" charset="-120"/>
                          <a:cs typeface="新細明體" panose="02020500000000000000" pitchFamily="18" charset="-120"/>
                        </a:rPr>
                        <a:t>簡化資料模型及授權</a:t>
                      </a:r>
                    </a:p>
                    <a:p>
                      <a:pPr marL="342900" lvl="0" indent="-342900" algn="just">
                        <a:spcAft>
                          <a:spcPts val="600"/>
                        </a:spcAft>
                        <a:buFont typeface="Wingdings" panose="05000000000000000000" pitchFamily="2" charset="2"/>
                        <a:buChar char=""/>
                      </a:pPr>
                      <a:r>
                        <a:rPr lang="zh-TW" sz="1600" kern="100" dirty="0">
                          <a:effectLst/>
                          <a:latin typeface="Arial" panose="020B0604020202020204" pitchFamily="34" charset="0"/>
                          <a:ea typeface="微軟正黑體" panose="020B0604030504040204" pitchFamily="34" charset="-120"/>
                          <a:cs typeface="新細明體" panose="02020500000000000000" pitchFamily="18" charset="-120"/>
                        </a:rPr>
                        <a:t>探索解讀找出新的見解</a:t>
                      </a:r>
                    </a:p>
                  </a:txBody>
                  <a:tcPr marL="17780" marR="17780"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2"/>
                  </a:ext>
                </a:extLst>
              </a:tr>
              <a:tr h="609715">
                <a:tc>
                  <a:txBody>
                    <a:bodyPr/>
                    <a:lstStyle/>
                    <a:p>
                      <a:pPr algn="just">
                        <a:spcAft>
                          <a:spcPts val="600"/>
                        </a:spcAft>
                      </a:pPr>
                      <a:r>
                        <a:rPr lang="en-US" sz="1600" kern="100">
                          <a:effectLst/>
                          <a:latin typeface="Arial" panose="020B0604020202020204" pitchFamily="34" charset="0"/>
                          <a:ea typeface="微軟正黑體" panose="020B0604030504040204" pitchFamily="34" charset="-120"/>
                          <a:cs typeface="新細明體" panose="02020500000000000000" pitchFamily="18" charset="-120"/>
                        </a:rPr>
                        <a:t>BI</a:t>
                      </a:r>
                      <a:r>
                        <a:rPr lang="zh-TW" sz="1600" kern="100">
                          <a:effectLst/>
                          <a:latin typeface="Arial" panose="020B0604020202020204" pitchFamily="34" charset="0"/>
                          <a:ea typeface="微軟正黑體" panose="020B0604030504040204" pitchFamily="34" charset="-120"/>
                          <a:cs typeface="新細明體" panose="02020500000000000000" pitchFamily="18" charset="-120"/>
                        </a:rPr>
                        <a:t>或</a:t>
                      </a:r>
                      <a:r>
                        <a:rPr lang="en-US" sz="1600" kern="100">
                          <a:effectLst/>
                          <a:latin typeface="Arial" panose="020B0604020202020204" pitchFamily="34" charset="0"/>
                          <a:ea typeface="微軟正黑體" panose="020B0604030504040204" pitchFamily="34" charset="-120"/>
                          <a:cs typeface="新細明體" panose="02020500000000000000" pitchFamily="18" charset="-120"/>
                        </a:rPr>
                        <a:t>IT</a:t>
                      </a:r>
                      <a:r>
                        <a:rPr lang="zh-TW" sz="1600" kern="100">
                          <a:effectLst/>
                          <a:latin typeface="Arial" panose="020B0604020202020204" pitchFamily="34" charset="0"/>
                          <a:ea typeface="微軟正黑體" panose="020B0604030504040204" pitchFamily="34" charset="-120"/>
                          <a:cs typeface="新細明體" panose="02020500000000000000" pitchFamily="18" charset="-120"/>
                        </a:rPr>
                        <a:t>專業人員</a:t>
                      </a:r>
                    </a:p>
                  </a:txBody>
                  <a:tcPr marL="17780" marR="17780" marT="0" marB="0" anchor="ctr">
                    <a:lnL w="12700" cap="flat" cmpd="sng" algn="ctr">
                      <a:solidFill>
                        <a:srgbClr val="BFBFBF"/>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marL="342900" lvl="0" indent="-342900" algn="just">
                        <a:spcAft>
                          <a:spcPts val="600"/>
                        </a:spcAft>
                        <a:buFont typeface="Wingdings" panose="05000000000000000000" pitchFamily="2" charset="2"/>
                        <a:buChar char=""/>
                      </a:pPr>
                      <a:r>
                        <a:rPr lang="zh-TW" sz="1600" kern="100">
                          <a:effectLst/>
                          <a:latin typeface="Arial" panose="020B0604020202020204" pitchFamily="34" charset="0"/>
                          <a:ea typeface="微軟正黑體" panose="020B0604030504040204" pitchFamily="34" charset="-120"/>
                          <a:cs typeface="新細明體" panose="02020500000000000000" pitchFamily="18" charset="-120"/>
                        </a:rPr>
                        <a:t>協助進行商業分析模型設計</a:t>
                      </a:r>
                    </a:p>
                    <a:p>
                      <a:pPr marL="342900" lvl="0" indent="-342900" algn="just">
                        <a:spcAft>
                          <a:spcPts val="600"/>
                        </a:spcAft>
                        <a:buFont typeface="Wingdings" panose="05000000000000000000" pitchFamily="2" charset="2"/>
                        <a:buChar char=""/>
                      </a:pPr>
                      <a:r>
                        <a:rPr lang="zh-TW" sz="1600" kern="100">
                          <a:effectLst/>
                          <a:latin typeface="Arial" panose="020B0604020202020204" pitchFamily="34" charset="0"/>
                          <a:ea typeface="微軟正黑體" panose="020B0604030504040204" pitchFamily="34" charset="-120"/>
                          <a:cs typeface="新細明體" panose="02020500000000000000" pitchFamily="18" charset="-120"/>
                        </a:rPr>
                        <a:t>相關權限透過群組控管與分享</a:t>
                      </a:r>
                    </a:p>
                  </a:txBody>
                  <a:tcPr marL="17780" marR="17780"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3"/>
                  </a:ext>
                </a:extLst>
              </a:tr>
              <a:tr h="609715">
                <a:tc>
                  <a:txBody>
                    <a:bodyPr/>
                    <a:lstStyle/>
                    <a:p>
                      <a:pPr algn="just">
                        <a:spcAft>
                          <a:spcPts val="600"/>
                        </a:spcAft>
                      </a:pPr>
                      <a:r>
                        <a:rPr lang="zh-TW" sz="1600" kern="100" dirty="0">
                          <a:effectLst/>
                          <a:latin typeface="Arial" panose="020B0604020202020204" pitchFamily="34" charset="0"/>
                          <a:ea typeface="微軟正黑體" panose="020B0604030504040204" pitchFamily="34" charset="-120"/>
                          <a:cs typeface="新細明體" panose="02020500000000000000" pitchFamily="18" charset="-120"/>
                        </a:rPr>
                        <a:t>開發人員（</a:t>
                      </a:r>
                      <a:r>
                        <a:rPr lang="en-US" sz="1600" kern="100" dirty="0">
                          <a:effectLst/>
                          <a:latin typeface="Arial" panose="020B0604020202020204" pitchFamily="34" charset="0"/>
                          <a:ea typeface="微軟正黑體" panose="020B0604030504040204" pitchFamily="34" charset="-120"/>
                          <a:cs typeface="新細明體" panose="02020500000000000000" pitchFamily="18" charset="-120"/>
                        </a:rPr>
                        <a:t>ISVs and Sis</a:t>
                      </a:r>
                      <a:r>
                        <a:rPr lang="zh-TW" sz="1600" kern="100" dirty="0">
                          <a:effectLst/>
                          <a:latin typeface="Arial" panose="020B0604020202020204" pitchFamily="34" charset="0"/>
                          <a:ea typeface="微軟正黑體" panose="020B0604030504040204" pitchFamily="34" charset="-120"/>
                          <a:cs typeface="新細明體" panose="02020500000000000000" pitchFamily="18" charset="-120"/>
                        </a:rPr>
                        <a:t>）</a:t>
                      </a:r>
                    </a:p>
                  </a:txBody>
                  <a:tcPr marL="17780" marR="17780" marT="0" marB="0" anchor="ctr">
                    <a:lnL w="12700" cap="flat" cmpd="sng" algn="ctr">
                      <a:solidFill>
                        <a:srgbClr val="BFBFBF"/>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342900" lvl="0" indent="-342900" algn="just">
                        <a:spcAft>
                          <a:spcPts val="600"/>
                        </a:spcAft>
                        <a:buFont typeface="Wingdings" panose="05000000000000000000" pitchFamily="2" charset="2"/>
                        <a:buChar char=""/>
                      </a:pPr>
                      <a:r>
                        <a:rPr lang="zh-TW" sz="1600" kern="100" dirty="0">
                          <a:effectLst/>
                          <a:latin typeface="Arial" panose="020B0604020202020204" pitchFamily="34" charset="0"/>
                          <a:ea typeface="微軟正黑體" panose="020B0604030504040204" pitchFamily="34" charset="-120"/>
                          <a:cs typeface="新細明體" panose="02020500000000000000" pitchFamily="18" charset="-120"/>
                        </a:rPr>
                        <a:t>自訂連接器和內容更新包</a:t>
                      </a:r>
                    </a:p>
                    <a:p>
                      <a:pPr marL="342900" lvl="0" indent="-342900" algn="just">
                        <a:spcAft>
                          <a:spcPts val="600"/>
                        </a:spcAft>
                        <a:buFont typeface="Wingdings" panose="05000000000000000000" pitchFamily="2" charset="2"/>
                        <a:buChar char=""/>
                      </a:pPr>
                      <a:r>
                        <a:rPr lang="zh-TW" sz="1600" kern="100" dirty="0">
                          <a:effectLst/>
                          <a:latin typeface="Arial" panose="020B0604020202020204" pitchFamily="34" charset="0"/>
                          <a:ea typeface="微軟正黑體" panose="020B0604030504040204" pitchFamily="34" charset="-120"/>
                          <a:cs typeface="新細明體" panose="02020500000000000000" pitchFamily="18" charset="-120"/>
                        </a:rPr>
                        <a:t>即時的內容和</a:t>
                      </a:r>
                      <a:r>
                        <a:rPr lang="en-US" sz="1600" kern="100" dirty="0">
                          <a:effectLst/>
                          <a:latin typeface="Arial" panose="020B0604020202020204" pitchFamily="34" charset="0"/>
                          <a:ea typeface="微軟正黑體" panose="020B0604030504040204" pitchFamily="34" charset="-120"/>
                          <a:cs typeface="新細明體" panose="02020500000000000000" pitchFamily="18" charset="-120"/>
                        </a:rPr>
                        <a:t>REST API</a:t>
                      </a:r>
                      <a:r>
                        <a:rPr lang="zh-TW" sz="1600" kern="100" dirty="0">
                          <a:effectLst/>
                          <a:latin typeface="Arial" panose="020B0604020202020204" pitchFamily="34" charset="0"/>
                          <a:ea typeface="微軟正黑體" panose="020B0604030504040204" pitchFamily="34" charset="-120"/>
                          <a:cs typeface="新細明體" panose="02020500000000000000" pitchFamily="18" charset="-120"/>
                        </a:rPr>
                        <a:t>程式管理</a:t>
                      </a:r>
                    </a:p>
                  </a:txBody>
                  <a:tcPr marL="17780" marR="17780"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029046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1097280" y="277177"/>
            <a:ext cx="10058400" cy="646651"/>
          </a:xfrm>
        </p:spPr>
        <p:txBody>
          <a:bodyPr anchor="ctr">
            <a:normAutofit/>
          </a:bodyPr>
          <a:lstStyle/>
          <a:p>
            <a:r>
              <a:rPr lang="en-US" altLang="zh-TW" sz="3200" dirty="0">
                <a:latin typeface="Arial Unicode MS" panose="020B0604020202020204" pitchFamily="34" charset="-120"/>
                <a:ea typeface="Arial Unicode MS" panose="020B0604020202020204" pitchFamily="34" charset="-120"/>
                <a:cs typeface="Arial Unicode MS" panose="020B0604020202020204" pitchFamily="34" charset="-120"/>
              </a:rPr>
              <a:t>Power BI</a:t>
            </a:r>
            <a:r>
              <a:rPr lang="zh-TW" altLang="en-US" sz="3200" dirty="0">
                <a:latin typeface="Arial Unicode MS" panose="020B0604020202020204" pitchFamily="34" charset="-120"/>
                <a:ea typeface="Arial Unicode MS" panose="020B0604020202020204" pitchFamily="34" charset="-120"/>
                <a:cs typeface="Arial Unicode MS" panose="020B0604020202020204" pitchFamily="34" charset="-120"/>
              </a:rPr>
              <a:t>角色功能 </a:t>
            </a:r>
            <a:r>
              <a:rPr lang="en-US" altLang="zh-TW" sz="3200" dirty="0">
                <a:latin typeface="Arial Unicode MS" panose="020B0604020202020204" pitchFamily="34" charset="-120"/>
                <a:ea typeface="Arial Unicode MS" panose="020B0604020202020204" pitchFamily="34" charset="-120"/>
                <a:cs typeface="Arial Unicode MS" panose="020B0604020202020204" pitchFamily="34" charset="-120"/>
              </a:rPr>
              <a:t>(2)</a:t>
            </a:r>
            <a:endParaRPr lang="zh-TW" altLang="en-US" sz="32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5" name="投影片編號版面配置區 4"/>
          <p:cNvSpPr>
            <a:spLocks noGrp="1"/>
          </p:cNvSpPr>
          <p:nvPr>
            <p:ph type="sldNum" sz="quarter" idx="12"/>
          </p:nvPr>
        </p:nvSpPr>
        <p:spPr/>
        <p:txBody>
          <a:bodyPr/>
          <a:lstStyle/>
          <a:p>
            <a:fld id="{11B4A2A8-A00E-4F1C-9709-1E086613E24F}" type="slidenum">
              <a:rPr lang="zh-TW" altLang="en-US" smtClean="0"/>
              <a:t>31</a:t>
            </a:fld>
            <a:endParaRPr lang="zh-TW" altLang="en-US"/>
          </a:p>
        </p:txBody>
      </p:sp>
      <p:sp>
        <p:nvSpPr>
          <p:cNvPr id="6" name="矩形 5"/>
          <p:cNvSpPr/>
          <p:nvPr/>
        </p:nvSpPr>
        <p:spPr>
          <a:xfrm>
            <a:off x="480767" y="1148708"/>
            <a:ext cx="11453567" cy="1323439"/>
          </a:xfrm>
          <a:prstGeom prst="rect">
            <a:avLst/>
          </a:prstGeom>
        </p:spPr>
        <p:txBody>
          <a:bodyPr wrap="square">
            <a:spAutoFit/>
          </a:bodyPr>
          <a:lstStyle/>
          <a:p>
            <a:pPr marL="285750" indent="-285750">
              <a:lnSpc>
                <a:spcPts val="2400"/>
              </a:lnSpc>
              <a:buClr>
                <a:schemeClr val="accent1">
                  <a:lumMod val="75000"/>
                </a:schemeClr>
              </a:buClr>
              <a:buFont typeface="Wingdings" panose="05000000000000000000" pitchFamily="2" charset="2"/>
              <a:buChar char="l"/>
            </a:pPr>
            <a:r>
              <a:rPr lang="en-US" altLang="zh-TW" dirty="0">
                <a:latin typeface="Arial" panose="020B0604020202020204" pitchFamily="34" charset="0"/>
                <a:ea typeface="微軟正黑體" panose="020B0604030504040204" pitchFamily="34" charset="-120"/>
                <a:cs typeface="Arial" panose="020B0604020202020204" pitchFamily="34" charset="0"/>
              </a:rPr>
              <a:t>Power BI</a:t>
            </a:r>
            <a:r>
              <a:rPr lang="zh-TW" altLang="zh-TW" dirty="0">
                <a:latin typeface="Arial" panose="020B0604020202020204" pitchFamily="34" charset="0"/>
                <a:ea typeface="微軟正黑體" panose="020B0604030504040204" pitchFamily="34" charset="-120"/>
                <a:cs typeface="Arial" panose="020B0604020202020204" pitchFamily="34" charset="0"/>
              </a:rPr>
              <a:t>在部署過程，無論企業整體或單位組織的資料在雲端（</a:t>
            </a:r>
            <a:r>
              <a:rPr lang="en-US" altLang="zh-TW" dirty="0">
                <a:latin typeface="Arial" panose="020B0604020202020204" pitchFamily="34" charset="0"/>
                <a:ea typeface="微軟正黑體" panose="020B0604030504040204" pitchFamily="34" charset="-120"/>
                <a:cs typeface="Arial" panose="020B0604020202020204" pitchFamily="34" charset="0"/>
              </a:rPr>
              <a:t>Cloud</a:t>
            </a:r>
            <a:r>
              <a:rPr lang="zh-TW" altLang="zh-TW" dirty="0">
                <a:latin typeface="Arial" panose="020B0604020202020204" pitchFamily="34" charset="0"/>
                <a:ea typeface="微軟正黑體" panose="020B0604030504040204" pitchFamily="34" charset="-120"/>
                <a:cs typeface="Arial" panose="020B0604020202020204" pitchFamily="34" charset="0"/>
              </a:rPr>
              <a:t>）或內部，也能夠整合</a:t>
            </a:r>
            <a:r>
              <a:rPr lang="zh-TW" altLang="en-US" dirty="0">
                <a:latin typeface="Arial" panose="020B0604020202020204" pitchFamily="34" charset="0"/>
                <a:ea typeface="微軟正黑體" panose="020B0604030504040204" pitchFamily="34" charset="-120"/>
                <a:cs typeface="Arial" panose="020B0604020202020204" pitchFamily="34" charset="0"/>
              </a:rPr>
              <a:t>。</a:t>
            </a:r>
            <a:endParaRPr lang="en-US" altLang="zh-TW" dirty="0">
              <a:latin typeface="Arial" panose="020B0604020202020204" pitchFamily="34" charset="0"/>
              <a:ea typeface="微軟正黑體" panose="020B0604030504040204" pitchFamily="34" charset="-120"/>
              <a:cs typeface="Arial" panose="020B0604020202020204" pitchFamily="34" charset="0"/>
            </a:endParaRPr>
          </a:p>
          <a:p>
            <a:pPr marL="285750" indent="-285750">
              <a:lnSpc>
                <a:spcPts val="2400"/>
              </a:lnSpc>
              <a:buClr>
                <a:schemeClr val="accent1">
                  <a:lumMod val="75000"/>
                </a:schemeClr>
              </a:buClr>
              <a:buFont typeface="Wingdings" panose="05000000000000000000" pitchFamily="2" charset="2"/>
              <a:buChar char="l"/>
            </a:pPr>
            <a:r>
              <a:rPr lang="zh-TW" altLang="zh-TW" dirty="0">
                <a:latin typeface="Arial" panose="020B0604020202020204" pitchFamily="34" charset="0"/>
                <a:ea typeface="微軟正黑體" panose="020B0604030504040204" pitchFamily="34" charset="-120"/>
                <a:cs typeface="Arial" panose="020B0604020202020204" pitchFamily="34" charset="0"/>
              </a:rPr>
              <a:t>可使用</a:t>
            </a:r>
            <a:r>
              <a:rPr lang="en-US" altLang="zh-TW" dirty="0">
                <a:latin typeface="Arial" panose="020B0604020202020204" pitchFamily="34" charset="0"/>
                <a:ea typeface="微軟正黑體" panose="020B0604030504040204" pitchFamily="34" charset="-120"/>
                <a:cs typeface="Arial" panose="020B0604020202020204" pitchFamily="34" charset="0"/>
              </a:rPr>
              <a:t>Power BI</a:t>
            </a:r>
            <a:r>
              <a:rPr lang="zh-TW" altLang="zh-TW" dirty="0">
                <a:latin typeface="Arial" panose="020B0604020202020204" pitchFamily="34" charset="0"/>
                <a:ea typeface="微軟正黑體" panose="020B0604030504040204" pitchFamily="34" charset="-120"/>
                <a:cs typeface="Arial" panose="020B0604020202020204" pitchFamily="34" charset="0"/>
              </a:rPr>
              <a:t>閘道（</a:t>
            </a:r>
            <a:r>
              <a:rPr lang="en-US" altLang="zh-TW" dirty="0">
                <a:latin typeface="Arial" panose="020B0604020202020204" pitchFamily="34" charset="0"/>
                <a:ea typeface="微軟正黑體" panose="020B0604030504040204" pitchFamily="34" charset="-120"/>
                <a:cs typeface="Arial" panose="020B0604020202020204" pitchFamily="34" charset="0"/>
              </a:rPr>
              <a:t>Getaway</a:t>
            </a:r>
            <a:r>
              <a:rPr lang="zh-TW" altLang="zh-TW" dirty="0">
                <a:latin typeface="Arial" panose="020B0604020202020204" pitchFamily="34" charset="0"/>
                <a:ea typeface="微軟正黑體" panose="020B0604030504040204" pitchFamily="34" charset="-120"/>
                <a:cs typeface="Arial" panose="020B0604020202020204" pitchFamily="34" charset="0"/>
              </a:rPr>
              <a:t>）把</a:t>
            </a:r>
            <a:r>
              <a:rPr lang="en-US" altLang="zh-TW" dirty="0">
                <a:latin typeface="Arial" panose="020B0604020202020204" pitchFamily="34" charset="0"/>
                <a:ea typeface="微軟正黑體" panose="020B0604030504040204" pitchFamily="34" charset="-120"/>
                <a:cs typeface="Arial" panose="020B0604020202020204" pitchFamily="34" charset="0"/>
              </a:rPr>
              <a:t>SQL Server</a:t>
            </a:r>
            <a:r>
              <a:rPr lang="zh-TW" altLang="zh-TW" dirty="0">
                <a:latin typeface="Arial" panose="020B0604020202020204" pitchFamily="34" charset="0"/>
                <a:ea typeface="微軟正黑體" panose="020B0604030504040204" pitchFamily="34" charset="-120"/>
                <a:cs typeface="Arial" panose="020B0604020202020204" pitchFamily="34" charset="0"/>
              </a:rPr>
              <a:t>資料庫或</a:t>
            </a:r>
            <a:r>
              <a:rPr lang="en-US" altLang="zh-TW" dirty="0">
                <a:latin typeface="Arial" panose="020B0604020202020204" pitchFamily="34" charset="0"/>
                <a:ea typeface="微軟正黑體" panose="020B0604030504040204" pitchFamily="34" charset="-120"/>
                <a:cs typeface="Arial" panose="020B0604020202020204" pitchFamily="34" charset="0"/>
              </a:rPr>
              <a:t>Analysis Services</a:t>
            </a:r>
            <a:r>
              <a:rPr lang="zh-TW" altLang="zh-TW" dirty="0">
                <a:latin typeface="Arial" panose="020B0604020202020204" pitchFamily="34" charset="0"/>
                <a:ea typeface="微軟正黑體" panose="020B0604030504040204" pitchFamily="34" charset="-120"/>
                <a:cs typeface="Arial" panose="020B0604020202020204" pitchFamily="34" charset="0"/>
              </a:rPr>
              <a:t>模型，加上其他多種資料來源種類連接至同一個儀表板。</a:t>
            </a:r>
            <a:endParaRPr lang="en-US" altLang="zh-TW" dirty="0">
              <a:latin typeface="Arial" panose="020B0604020202020204" pitchFamily="34" charset="0"/>
              <a:ea typeface="微軟正黑體" panose="020B0604030504040204" pitchFamily="34" charset="-120"/>
              <a:cs typeface="Arial" panose="020B0604020202020204" pitchFamily="34" charset="0"/>
            </a:endParaRPr>
          </a:p>
          <a:p>
            <a:pPr marL="285750" indent="-285750">
              <a:lnSpc>
                <a:spcPts val="2400"/>
              </a:lnSpc>
              <a:buClr>
                <a:schemeClr val="accent1">
                  <a:lumMod val="75000"/>
                </a:schemeClr>
              </a:buClr>
              <a:buFont typeface="Wingdings" panose="05000000000000000000" pitchFamily="2" charset="2"/>
              <a:buChar char="l"/>
            </a:pPr>
            <a:r>
              <a:rPr lang="zh-TW" altLang="zh-TW" dirty="0">
                <a:latin typeface="Arial" panose="020B0604020202020204" pitchFamily="34" charset="0"/>
                <a:ea typeface="微軟正黑體" panose="020B0604030504040204" pitchFamily="34" charset="-120"/>
                <a:cs typeface="Arial" panose="020B0604020202020204" pitchFamily="34" charset="0"/>
              </a:rPr>
              <a:t>甚至內部已有建置完成的報表入口網站或者相關應用程式，也可直接內嵌</a:t>
            </a:r>
            <a:r>
              <a:rPr lang="en-US" altLang="zh-TW" dirty="0">
                <a:latin typeface="Arial" panose="020B0604020202020204" pitchFamily="34" charset="0"/>
                <a:ea typeface="微軟正黑體" panose="020B0604030504040204" pitchFamily="34" charset="-120"/>
                <a:cs typeface="Arial" panose="020B0604020202020204" pitchFamily="34" charset="0"/>
              </a:rPr>
              <a:t>Power BI</a:t>
            </a:r>
            <a:r>
              <a:rPr lang="zh-TW" altLang="zh-TW" dirty="0">
                <a:latin typeface="Arial" panose="020B0604020202020204" pitchFamily="34" charset="0"/>
                <a:ea typeface="微軟正黑體" panose="020B0604030504040204" pitchFamily="34" charset="-120"/>
                <a:cs typeface="Arial" panose="020B0604020202020204" pitchFamily="34" charset="0"/>
              </a:rPr>
              <a:t>報表與儀表板在上面。</a:t>
            </a:r>
          </a:p>
        </p:txBody>
      </p:sp>
      <p:sp>
        <p:nvSpPr>
          <p:cNvPr id="2" name="矩形 1"/>
          <p:cNvSpPr/>
          <p:nvPr/>
        </p:nvSpPr>
        <p:spPr>
          <a:xfrm>
            <a:off x="694127" y="2916581"/>
            <a:ext cx="5388990" cy="2708434"/>
          </a:xfrm>
          <a:prstGeom prst="rect">
            <a:avLst/>
          </a:prstGeom>
        </p:spPr>
        <p:txBody>
          <a:bodyPr wrap="square">
            <a:spAutoFit/>
          </a:bodyPr>
          <a:lstStyle/>
          <a:p>
            <a:pPr algn="just">
              <a:spcBef>
                <a:spcPts val="600"/>
              </a:spcBef>
              <a:spcAft>
                <a:spcPts val="600"/>
              </a:spcAft>
            </a:pPr>
            <a:r>
              <a:rPr lang="en-US" altLang="zh-TW" b="1" dirty="0">
                <a:latin typeface="Arial" panose="020B0604020202020204" pitchFamily="34" charset="0"/>
                <a:ea typeface="微軟正黑體" panose="020B0604030504040204" pitchFamily="34" charset="-120"/>
                <a:cs typeface="Arial" panose="020B0604020202020204" pitchFamily="34" charset="0"/>
              </a:rPr>
              <a:t>-</a:t>
            </a:r>
            <a:r>
              <a:rPr lang="zh-TW" altLang="zh-TW" b="1" dirty="0">
                <a:latin typeface="Arial" panose="020B0604020202020204" pitchFamily="34" charset="0"/>
                <a:ea typeface="微軟正黑體" panose="020B0604030504040204" pitchFamily="34" charset="-120"/>
                <a:cs typeface="Arial" panose="020B0604020202020204" pitchFamily="34" charset="0"/>
              </a:rPr>
              <a:t>歸納幾個關於</a:t>
            </a:r>
            <a:r>
              <a:rPr lang="en-US" altLang="zh-TW" b="1" dirty="0">
                <a:latin typeface="Arial" panose="020B0604020202020204" pitchFamily="34" charset="0"/>
                <a:ea typeface="微軟正黑體" panose="020B0604030504040204" pitchFamily="34" charset="-120"/>
                <a:cs typeface="Arial" panose="020B0604020202020204" pitchFamily="34" charset="0"/>
              </a:rPr>
              <a:t>Power BI</a:t>
            </a:r>
            <a:r>
              <a:rPr lang="zh-TW" altLang="zh-TW" b="1" dirty="0">
                <a:latin typeface="Arial" panose="020B0604020202020204" pitchFamily="34" charset="0"/>
                <a:ea typeface="微軟正黑體" panose="020B0604030504040204" pitchFamily="34" charset="-120"/>
                <a:cs typeface="Arial" panose="020B0604020202020204" pitchFamily="34" charset="0"/>
              </a:rPr>
              <a:t>的要點：</a:t>
            </a:r>
            <a:endParaRPr lang="en-US" altLang="zh-TW" b="1" dirty="0">
              <a:latin typeface="Arial" panose="020B0604020202020204" pitchFamily="34" charset="0"/>
              <a:ea typeface="微軟正黑體" panose="020B0604030504040204" pitchFamily="34" charset="-120"/>
              <a:cs typeface="Arial" panose="020B0604020202020204" pitchFamily="34" charset="0"/>
            </a:endParaRPr>
          </a:p>
          <a:p>
            <a:pPr marL="285750" indent="-285750" algn="just">
              <a:spcBef>
                <a:spcPts val="600"/>
              </a:spcBef>
              <a:spcAft>
                <a:spcPts val="0"/>
              </a:spcAft>
              <a:buFont typeface="Wingdings" panose="05000000000000000000" pitchFamily="2" charset="2"/>
              <a:buChar char="ü"/>
            </a:pPr>
            <a:r>
              <a:rPr lang="zh-TW" altLang="zh-TW" sz="1600" dirty="0">
                <a:latin typeface="Arial" panose="020B0604020202020204" pitchFamily="34" charset="0"/>
                <a:ea typeface="微軟正黑體" panose="020B0604030504040204" pitchFamily="34" charset="-120"/>
                <a:cs typeface="Arial" panose="020B0604020202020204" pitchFamily="34" charset="0"/>
              </a:rPr>
              <a:t>以雲端為基礎的商業分析服務</a:t>
            </a:r>
            <a:endParaRPr lang="en-US" altLang="zh-TW" sz="1600" dirty="0">
              <a:latin typeface="Arial" panose="020B0604020202020204" pitchFamily="34" charset="0"/>
              <a:ea typeface="微軟正黑體" panose="020B0604030504040204" pitchFamily="34" charset="-120"/>
              <a:cs typeface="Arial" panose="020B0604020202020204" pitchFamily="34" charset="0"/>
            </a:endParaRPr>
          </a:p>
          <a:p>
            <a:pPr marL="285750" indent="-285750" algn="just">
              <a:spcBef>
                <a:spcPts val="600"/>
              </a:spcBef>
              <a:spcAft>
                <a:spcPts val="0"/>
              </a:spcAft>
              <a:buFont typeface="Wingdings" panose="05000000000000000000" pitchFamily="2" charset="2"/>
              <a:buChar char="ü"/>
            </a:pPr>
            <a:r>
              <a:rPr lang="zh-TW" altLang="zh-TW" sz="1600" dirty="0">
                <a:latin typeface="Arial" panose="020B0604020202020204" pitchFamily="34" charset="0"/>
                <a:ea typeface="微軟正黑體" panose="020B0604030504040204" pitchFamily="34" charset="-120"/>
                <a:cs typeface="Arial" panose="020B0604020202020204" pitchFamily="34" charset="0"/>
              </a:rPr>
              <a:t>用戶能快速容易存取資料</a:t>
            </a:r>
            <a:endParaRPr lang="en-US" altLang="zh-TW" sz="1600" dirty="0">
              <a:latin typeface="Arial" panose="020B0604020202020204" pitchFamily="34" charset="0"/>
              <a:ea typeface="微軟正黑體" panose="020B0604030504040204" pitchFamily="34" charset="-120"/>
              <a:cs typeface="Arial" panose="020B0604020202020204" pitchFamily="34" charset="0"/>
            </a:endParaRPr>
          </a:p>
          <a:p>
            <a:pPr marL="285750" indent="-285750" algn="just">
              <a:spcBef>
                <a:spcPts val="600"/>
              </a:spcBef>
              <a:spcAft>
                <a:spcPts val="0"/>
              </a:spcAft>
              <a:buFont typeface="Wingdings" panose="05000000000000000000" pitchFamily="2" charset="2"/>
              <a:buChar char="ü"/>
            </a:pPr>
            <a:r>
              <a:rPr lang="zh-TW" altLang="zh-TW" sz="1600" dirty="0">
                <a:latin typeface="Arial" panose="020B0604020202020204" pitchFamily="34" charset="0"/>
                <a:ea typeface="微軟正黑體" panose="020B0604030504040204" pitchFamily="34" charset="-120"/>
                <a:cs typeface="Arial" panose="020B0604020202020204" pitchFamily="34" charset="0"/>
              </a:rPr>
              <a:t>即時檢視</a:t>
            </a:r>
            <a:r>
              <a:rPr lang="en-US" altLang="zh-TW" sz="1600" dirty="0">
                <a:latin typeface="Arial" panose="020B0604020202020204" pitchFamily="34" charset="0"/>
                <a:ea typeface="微軟正黑體" panose="020B0604030504040204" pitchFamily="34" charset="-120"/>
                <a:cs typeface="Arial" panose="020B0604020202020204" pitchFamily="34" charset="0"/>
              </a:rPr>
              <a:t>360º</a:t>
            </a:r>
            <a:r>
              <a:rPr lang="zh-TW" altLang="zh-TW" sz="1600" dirty="0">
                <a:latin typeface="Arial" panose="020B0604020202020204" pitchFamily="34" charset="0"/>
                <a:ea typeface="微軟正黑體" panose="020B0604030504040204" pitchFamily="34" charset="-120"/>
                <a:cs typeface="Arial" panose="020B0604020202020204" pitchFamily="34" charset="0"/>
              </a:rPr>
              <a:t>全方位商業面貌</a:t>
            </a:r>
            <a:endParaRPr lang="en-US" altLang="zh-TW" sz="1600" dirty="0">
              <a:latin typeface="Arial" panose="020B0604020202020204" pitchFamily="34" charset="0"/>
              <a:ea typeface="微軟正黑體" panose="020B0604030504040204" pitchFamily="34" charset="-120"/>
              <a:cs typeface="Arial" panose="020B0604020202020204" pitchFamily="34" charset="0"/>
            </a:endParaRPr>
          </a:p>
          <a:p>
            <a:pPr marL="285750" indent="-285750" algn="just">
              <a:spcBef>
                <a:spcPts val="600"/>
              </a:spcBef>
              <a:spcAft>
                <a:spcPts val="0"/>
              </a:spcAft>
              <a:buFont typeface="Wingdings" panose="05000000000000000000" pitchFamily="2" charset="2"/>
              <a:buChar char="ü"/>
            </a:pPr>
            <a:r>
              <a:rPr lang="zh-TW" altLang="zh-TW" sz="1600" dirty="0">
                <a:latin typeface="Arial" panose="020B0604020202020204" pitchFamily="34" charset="0"/>
                <a:ea typeface="微軟正黑體" panose="020B0604030504040204" pitchFamily="34" charset="-120"/>
                <a:cs typeface="Arial" panose="020B0604020202020204" pitchFamily="34" charset="0"/>
              </a:rPr>
              <a:t>自（主）助式發現及探索資料</a:t>
            </a:r>
            <a:r>
              <a:rPr lang="en-US" altLang="zh-TW" sz="1600" dirty="0">
                <a:latin typeface="Arial" panose="020B0604020202020204" pitchFamily="34" charset="0"/>
                <a:ea typeface="微軟正黑體" panose="020B0604030504040204" pitchFamily="34" charset="-120"/>
                <a:cs typeface="Arial" panose="020B0604020202020204" pitchFamily="34" charset="0"/>
              </a:rPr>
              <a:t>Insight</a:t>
            </a:r>
            <a:r>
              <a:rPr lang="zh-TW" altLang="zh-TW" sz="1600" dirty="0">
                <a:latin typeface="Arial" panose="020B0604020202020204" pitchFamily="34" charset="0"/>
                <a:ea typeface="微軟正黑體" panose="020B0604030504040204" pitchFamily="34" charset="-120"/>
                <a:cs typeface="Arial" panose="020B0604020202020204" pitchFamily="34" charset="0"/>
              </a:rPr>
              <a:t>工具</a:t>
            </a:r>
            <a:endParaRPr lang="en-US" altLang="zh-TW" sz="1600" dirty="0">
              <a:latin typeface="Arial" panose="020B0604020202020204" pitchFamily="34" charset="0"/>
              <a:ea typeface="微軟正黑體" panose="020B0604030504040204" pitchFamily="34" charset="-120"/>
              <a:cs typeface="Arial" panose="020B0604020202020204" pitchFamily="34" charset="0"/>
            </a:endParaRPr>
          </a:p>
          <a:p>
            <a:pPr marL="285750" indent="-285750" algn="just">
              <a:spcBef>
                <a:spcPts val="600"/>
              </a:spcBef>
              <a:spcAft>
                <a:spcPts val="0"/>
              </a:spcAft>
              <a:buFont typeface="Wingdings" panose="05000000000000000000" pitchFamily="2" charset="2"/>
              <a:buChar char="ü"/>
            </a:pPr>
            <a:r>
              <a:rPr lang="zh-TW" altLang="zh-TW" sz="1600" dirty="0">
                <a:latin typeface="Arial" panose="020B0604020202020204" pitchFamily="34" charset="0"/>
                <a:ea typeface="微軟正黑體" panose="020B0604030504040204" pitchFamily="34" charset="-120"/>
                <a:cs typeface="Arial" panose="020B0604020202020204" pitchFamily="34" charset="0"/>
              </a:rPr>
              <a:t>從任何裝置中讀取洞察結果</a:t>
            </a:r>
            <a:endParaRPr lang="en-US" altLang="zh-TW" sz="1600" dirty="0">
              <a:latin typeface="Arial" panose="020B0604020202020204" pitchFamily="34" charset="0"/>
              <a:ea typeface="微軟正黑體" panose="020B0604030504040204" pitchFamily="34" charset="-120"/>
              <a:cs typeface="Arial" panose="020B0604020202020204" pitchFamily="34" charset="0"/>
            </a:endParaRPr>
          </a:p>
          <a:p>
            <a:pPr marL="285750" indent="-285750" algn="just">
              <a:spcBef>
                <a:spcPts val="600"/>
              </a:spcBef>
              <a:spcAft>
                <a:spcPts val="0"/>
              </a:spcAft>
              <a:buFont typeface="Wingdings" panose="05000000000000000000" pitchFamily="2" charset="2"/>
              <a:buChar char="ü"/>
            </a:pPr>
            <a:r>
              <a:rPr lang="zh-TW" altLang="zh-TW" sz="1600" dirty="0">
                <a:latin typeface="Arial" panose="020B0604020202020204" pitchFamily="34" charset="0"/>
                <a:ea typeface="微軟正黑體" panose="020B0604030504040204" pitchFamily="34" charset="-120"/>
                <a:cs typeface="Arial" panose="020B0604020202020204" pitchFamily="34" charset="0"/>
              </a:rPr>
              <a:t>發行部署後和組織間共享文件（</a:t>
            </a:r>
            <a:r>
              <a:rPr lang="en-US" altLang="zh-TW" sz="1600" dirty="0">
                <a:latin typeface="Arial" panose="020B0604020202020204" pitchFamily="34" charset="0"/>
                <a:ea typeface="微軟正黑體" panose="020B0604030504040204" pitchFamily="34" charset="-120"/>
                <a:cs typeface="Arial" panose="020B0604020202020204" pitchFamily="34" charset="0"/>
              </a:rPr>
              <a:t>Report</a:t>
            </a:r>
            <a:r>
              <a:rPr lang="zh-TW" altLang="zh-TW" sz="1600" dirty="0">
                <a:latin typeface="Arial" panose="020B0604020202020204" pitchFamily="34" charset="0"/>
                <a:ea typeface="微軟正黑體" panose="020B0604030504040204" pitchFamily="34" charset="-120"/>
                <a:cs typeface="Arial" panose="020B0604020202020204" pitchFamily="34" charset="0"/>
              </a:rPr>
              <a:t>／</a:t>
            </a:r>
            <a:r>
              <a:rPr lang="en-US" altLang="zh-TW" sz="1600" dirty="0">
                <a:latin typeface="Arial" panose="020B0604020202020204" pitchFamily="34" charset="0"/>
                <a:ea typeface="微軟正黑體" panose="020B0604030504040204" pitchFamily="34" charset="-120"/>
                <a:cs typeface="Arial" panose="020B0604020202020204" pitchFamily="34" charset="0"/>
              </a:rPr>
              <a:t>Dashboard</a:t>
            </a:r>
            <a:r>
              <a:rPr lang="zh-TW" altLang="zh-TW" sz="1600" dirty="0">
                <a:latin typeface="Arial" panose="020B0604020202020204" pitchFamily="34" charset="0"/>
                <a:ea typeface="微軟正黑體" panose="020B0604030504040204" pitchFamily="34" charset="-120"/>
                <a:cs typeface="Arial" panose="020B0604020202020204" pitchFamily="34" charset="0"/>
              </a:rPr>
              <a:t>）</a:t>
            </a:r>
            <a:endParaRPr lang="en-US" altLang="zh-TW" sz="1600" dirty="0">
              <a:latin typeface="Arial" panose="020B0604020202020204" pitchFamily="34" charset="0"/>
              <a:ea typeface="微軟正黑體" panose="020B0604030504040204" pitchFamily="34" charset="-120"/>
              <a:cs typeface="Arial" panose="020B0604020202020204" pitchFamily="34" charset="0"/>
            </a:endParaRPr>
          </a:p>
          <a:p>
            <a:pPr marL="285750" indent="-285750" algn="just">
              <a:spcBef>
                <a:spcPts val="600"/>
              </a:spcBef>
              <a:spcAft>
                <a:spcPts val="0"/>
              </a:spcAft>
              <a:buFont typeface="Wingdings" panose="05000000000000000000" pitchFamily="2" charset="2"/>
              <a:buChar char="ü"/>
            </a:pPr>
            <a:r>
              <a:rPr lang="zh-TW" altLang="zh-TW" sz="1600" kern="0" dirty="0">
                <a:latin typeface="Arial" panose="020B0604020202020204" pitchFamily="34" charset="0"/>
                <a:ea typeface="微軟正黑體" panose="020B0604030504040204" pitchFamily="34" charset="-120"/>
                <a:cs typeface="Arial" panose="020B0604020202020204" pitchFamily="34" charset="0"/>
              </a:rPr>
              <a:t>每個人都可以輕易完成視覺化分析</a:t>
            </a:r>
            <a:endParaRPr lang="zh-TW" altLang="en-US" sz="1600" dirty="0">
              <a:latin typeface="Arial" panose="020B0604020202020204" pitchFamily="34" charset="0"/>
              <a:ea typeface="微軟正黑體" panose="020B0604030504040204" pitchFamily="34" charset="-120"/>
              <a:cs typeface="Arial" panose="020B0604020202020204" pitchFamily="34" charset="0"/>
            </a:endParaRPr>
          </a:p>
        </p:txBody>
      </p:sp>
      <p:sp>
        <p:nvSpPr>
          <p:cNvPr id="7" name="矩形 6"/>
          <p:cNvSpPr/>
          <p:nvPr/>
        </p:nvSpPr>
        <p:spPr>
          <a:xfrm>
            <a:off x="6323114" y="2916581"/>
            <a:ext cx="5752622" cy="1569660"/>
          </a:xfrm>
          <a:prstGeom prst="rect">
            <a:avLst/>
          </a:prstGeom>
        </p:spPr>
        <p:txBody>
          <a:bodyPr wrap="square">
            <a:spAutoFit/>
          </a:bodyPr>
          <a:lstStyle/>
          <a:p>
            <a:pPr algn="just">
              <a:spcBef>
                <a:spcPts val="1200"/>
              </a:spcBef>
              <a:spcAft>
                <a:spcPts val="0"/>
              </a:spcAft>
            </a:pPr>
            <a:r>
              <a:rPr lang="en-US" altLang="zh-TW" b="1" dirty="0">
                <a:latin typeface="Arial" panose="020B0604020202020204" pitchFamily="34" charset="0"/>
                <a:ea typeface="微軟正黑體" panose="020B0604030504040204" pitchFamily="34" charset="-120"/>
                <a:cs typeface="Arial" panose="020B0604020202020204" pitchFamily="34" charset="0"/>
              </a:rPr>
              <a:t>-Power BI</a:t>
            </a:r>
            <a:r>
              <a:rPr lang="zh-TW" altLang="zh-TW" b="1" dirty="0">
                <a:latin typeface="Arial" panose="020B0604020202020204" pitchFamily="34" charset="0"/>
                <a:ea typeface="微軟正黑體" panose="020B0604030504040204" pitchFamily="34" charset="-120"/>
                <a:cs typeface="Arial" panose="020B0604020202020204" pitchFamily="34" charset="0"/>
              </a:rPr>
              <a:t>有什麼吸引人的優點呢？</a:t>
            </a:r>
            <a:endParaRPr lang="en-US" altLang="zh-TW" b="1" dirty="0">
              <a:latin typeface="Arial" panose="020B0604020202020204" pitchFamily="34" charset="0"/>
              <a:ea typeface="微軟正黑體" panose="020B0604030504040204" pitchFamily="34" charset="-120"/>
              <a:cs typeface="Arial" panose="020B0604020202020204" pitchFamily="34" charset="0"/>
            </a:endParaRPr>
          </a:p>
          <a:p>
            <a:pPr marL="285750" indent="-285750" algn="just">
              <a:spcBef>
                <a:spcPts val="1200"/>
              </a:spcBef>
              <a:spcAft>
                <a:spcPts val="0"/>
              </a:spcAft>
              <a:buFont typeface="Wingdings" panose="05000000000000000000" pitchFamily="2" charset="2"/>
              <a:buChar char="Ø"/>
            </a:pPr>
            <a:r>
              <a:rPr lang="zh-TW" altLang="zh-TW" sz="1600" dirty="0">
                <a:solidFill>
                  <a:srgbClr val="C00000"/>
                </a:solidFill>
                <a:latin typeface="Arial" panose="020B0604020202020204" pitchFamily="34" charset="0"/>
                <a:ea typeface="微軟正黑體" panose="020B0604030504040204" pitchFamily="34" charset="-120"/>
                <a:cs typeface="Arial" panose="020B0604020202020204" pitchFamily="34" charset="0"/>
              </a:rPr>
              <a:t>用分析說服企業老闆與業務單位，提升職場工作效率</a:t>
            </a:r>
            <a:endParaRPr lang="en-US" altLang="zh-TW" sz="1600" dirty="0">
              <a:solidFill>
                <a:srgbClr val="C00000"/>
              </a:solidFill>
              <a:latin typeface="Arial" panose="020B0604020202020204" pitchFamily="34" charset="0"/>
              <a:ea typeface="微軟正黑體" panose="020B0604030504040204" pitchFamily="34" charset="-120"/>
              <a:cs typeface="Arial" panose="020B0604020202020204" pitchFamily="34" charset="0"/>
            </a:endParaRPr>
          </a:p>
          <a:p>
            <a:pPr marL="285750" indent="-285750" algn="just">
              <a:spcBef>
                <a:spcPts val="1200"/>
              </a:spcBef>
              <a:spcAft>
                <a:spcPts val="0"/>
              </a:spcAft>
              <a:buFont typeface="Wingdings" panose="05000000000000000000" pitchFamily="2" charset="2"/>
              <a:buChar char="Ø"/>
            </a:pPr>
            <a:r>
              <a:rPr lang="zh-TW" altLang="zh-TW" sz="1600" dirty="0">
                <a:solidFill>
                  <a:srgbClr val="C00000"/>
                </a:solidFill>
                <a:latin typeface="Arial" panose="020B0604020202020204" pitchFamily="34" charset="0"/>
                <a:ea typeface="微軟正黑體" panose="020B0604030504040204" pitchFamily="34" charset="-120"/>
                <a:cs typeface="Arial" panose="020B0604020202020204" pitchFamily="34" charset="0"/>
              </a:rPr>
              <a:t>跨平台分享</a:t>
            </a:r>
            <a:endParaRPr lang="en-US" altLang="zh-TW" sz="1600" dirty="0">
              <a:solidFill>
                <a:srgbClr val="C00000"/>
              </a:solidFill>
              <a:latin typeface="Arial" panose="020B0604020202020204" pitchFamily="34" charset="0"/>
              <a:ea typeface="微軟正黑體" panose="020B0604030504040204" pitchFamily="34" charset="-120"/>
              <a:cs typeface="Arial" panose="020B0604020202020204" pitchFamily="34" charset="0"/>
            </a:endParaRPr>
          </a:p>
          <a:p>
            <a:pPr marL="285750" indent="-285750" algn="just">
              <a:spcBef>
                <a:spcPts val="1200"/>
              </a:spcBef>
              <a:spcAft>
                <a:spcPts val="0"/>
              </a:spcAft>
              <a:buFont typeface="Wingdings" panose="05000000000000000000" pitchFamily="2" charset="2"/>
              <a:buChar char="Ø"/>
            </a:pPr>
            <a:r>
              <a:rPr lang="zh-TW" altLang="zh-TW" sz="1600" dirty="0">
                <a:solidFill>
                  <a:srgbClr val="C00000"/>
                </a:solidFill>
                <a:latin typeface="Arial" panose="020B0604020202020204" pitchFamily="34" charset="0"/>
                <a:ea typeface="微軟正黑體" panose="020B0604030504040204" pitchFamily="34" charset="-120"/>
                <a:cs typeface="Arial" panose="020B0604020202020204" pitchFamily="34" charset="0"/>
              </a:rPr>
              <a:t>人人都能進行分析，重點是不需要寫程式。</a:t>
            </a:r>
            <a:endParaRPr lang="zh-TW" altLang="zh-TW" sz="1600" dirty="0">
              <a:solidFill>
                <a:srgbClr val="C00000"/>
              </a:solidFill>
              <a:effectLst/>
              <a:latin typeface="Arial" panose="020B0604020202020204" pitchFamily="34" charset="0"/>
              <a:ea typeface="微軟正黑體" panose="020B0604030504040204" pitchFamily="34" charset="-120"/>
              <a:cs typeface="新細明體" panose="02020500000000000000" pitchFamily="18" charset="-120"/>
            </a:endParaRPr>
          </a:p>
        </p:txBody>
      </p:sp>
    </p:spTree>
    <p:extLst>
      <p:ext uri="{BB962C8B-B14F-4D97-AF65-F5344CB8AC3E}">
        <p14:creationId xmlns:p14="http://schemas.microsoft.com/office/powerpoint/2010/main" val="815325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1097280" y="286603"/>
            <a:ext cx="10058400" cy="646651"/>
          </a:xfrm>
        </p:spPr>
        <p:txBody>
          <a:bodyPr anchor="ctr">
            <a:normAutofit fontScale="90000"/>
          </a:bodyPr>
          <a:lstStyle/>
          <a:p>
            <a:r>
              <a:rPr lang="en-US" altLang="zh-TW" sz="3200" dirty="0">
                <a:latin typeface="Arial Unicode MS" panose="020B0604020202020204" pitchFamily="34" charset="-120"/>
                <a:ea typeface="Arial Unicode MS" panose="020B0604020202020204" pitchFamily="34" charset="-120"/>
                <a:cs typeface="Arial Unicode MS" panose="020B0604020202020204" pitchFamily="34" charset="-120"/>
              </a:rPr>
              <a:t>Power BI</a:t>
            </a:r>
            <a:r>
              <a:rPr lang="zh-TW" altLang="en-US" sz="3200" dirty="0">
                <a:latin typeface="Arial Unicode MS" panose="020B0604020202020204" pitchFamily="34" charset="-120"/>
                <a:ea typeface="Arial Unicode MS" panose="020B0604020202020204" pitchFamily="34" charset="-120"/>
                <a:cs typeface="Arial Unicode MS" panose="020B0604020202020204" pitchFamily="34" charset="-120"/>
              </a:rPr>
              <a:t>服務 </a:t>
            </a:r>
            <a:r>
              <a:rPr lang="en-US" altLang="zh-TW" sz="3200" dirty="0">
                <a:latin typeface="Arial Unicode MS" panose="020B0604020202020204" pitchFamily="34" charset="-120"/>
                <a:ea typeface="Arial Unicode MS" panose="020B0604020202020204" pitchFamily="34" charset="-120"/>
                <a:cs typeface="Arial Unicode MS" panose="020B0604020202020204" pitchFamily="34" charset="-120"/>
              </a:rPr>
              <a:t>(1)</a:t>
            </a:r>
            <a:r>
              <a:rPr lang="zh-TW" altLang="en-US" sz="32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2400" dirty="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2400" dirty="0">
                <a:latin typeface="Arial Unicode MS" panose="020B0604020202020204" pitchFamily="34" charset="-120"/>
                <a:ea typeface="Arial Unicode MS" panose="020B0604020202020204" pitchFamily="34" charset="-120"/>
                <a:cs typeface="Arial Unicode MS" panose="020B0604020202020204" pitchFamily="34" charset="-120"/>
              </a:rPr>
              <a:t>比較</a:t>
            </a:r>
            <a:r>
              <a:rPr lang="en-US" altLang="zh-TW" sz="2400" dirty="0">
                <a:latin typeface="Arial Unicode MS" panose="020B0604020202020204" pitchFamily="34" charset="-120"/>
                <a:ea typeface="Arial Unicode MS" panose="020B0604020202020204" pitchFamily="34" charset="-120"/>
                <a:cs typeface="Arial Unicode MS" panose="020B0604020202020204" pitchFamily="34" charset="-120"/>
              </a:rPr>
              <a:t>Power BI</a:t>
            </a:r>
            <a:r>
              <a:rPr lang="zh-TW" altLang="en-US" sz="2400" dirty="0">
                <a:latin typeface="Arial Unicode MS" panose="020B0604020202020204" pitchFamily="34" charset="-120"/>
                <a:ea typeface="Arial Unicode MS" panose="020B0604020202020204" pitchFamily="34" charset="-120"/>
                <a:cs typeface="Arial Unicode MS" panose="020B0604020202020204" pitchFamily="34" charset="-120"/>
              </a:rPr>
              <a:t>與</a:t>
            </a:r>
            <a:r>
              <a:rPr lang="en-US" altLang="zh-TW" sz="2400" dirty="0">
                <a:latin typeface="Arial Unicode MS" panose="020B0604020202020204" pitchFamily="34" charset="-120"/>
                <a:ea typeface="Arial Unicode MS" panose="020B0604020202020204" pitchFamily="34" charset="-120"/>
                <a:cs typeface="Arial Unicode MS" panose="020B0604020202020204" pitchFamily="34" charset="-120"/>
              </a:rPr>
              <a:t>Power BI Desktop</a:t>
            </a:r>
          </a:p>
        </p:txBody>
      </p:sp>
      <p:sp>
        <p:nvSpPr>
          <p:cNvPr id="5" name="投影片編號版面配置區 4"/>
          <p:cNvSpPr>
            <a:spLocks noGrp="1"/>
          </p:cNvSpPr>
          <p:nvPr>
            <p:ph type="sldNum" sz="quarter" idx="12"/>
          </p:nvPr>
        </p:nvSpPr>
        <p:spPr/>
        <p:txBody>
          <a:bodyPr/>
          <a:lstStyle/>
          <a:p>
            <a:fld id="{11B4A2A8-A00E-4F1C-9709-1E086613E24F}" type="slidenum">
              <a:rPr lang="zh-TW" altLang="en-US" smtClean="0"/>
              <a:t>32</a:t>
            </a:fld>
            <a:endParaRPr lang="zh-TW" altLang="en-US"/>
          </a:p>
        </p:txBody>
      </p:sp>
      <p:graphicFrame>
        <p:nvGraphicFramePr>
          <p:cNvPr id="2" name="表格 1"/>
          <p:cNvGraphicFramePr>
            <a:graphicFrameLocks noGrp="1"/>
          </p:cNvGraphicFramePr>
          <p:nvPr>
            <p:extLst/>
          </p:nvPr>
        </p:nvGraphicFramePr>
        <p:xfrm>
          <a:off x="1666034" y="2343482"/>
          <a:ext cx="8920891" cy="4374551"/>
        </p:xfrm>
        <a:graphic>
          <a:graphicData uri="http://schemas.openxmlformats.org/drawingml/2006/table">
            <a:tbl>
              <a:tblPr firstRow="1" firstCol="1" bandRow="1">
                <a:tableStyleId>{7DF18680-E054-41AD-8BC1-D1AEF772440D}</a:tableStyleId>
              </a:tblPr>
              <a:tblGrid>
                <a:gridCol w="4198171">
                  <a:extLst>
                    <a:ext uri="{9D8B030D-6E8A-4147-A177-3AD203B41FA5}">
                      <a16:colId xmlns:a16="http://schemas.microsoft.com/office/drawing/2014/main" val="20000"/>
                    </a:ext>
                  </a:extLst>
                </a:gridCol>
                <a:gridCol w="2207029">
                  <a:extLst>
                    <a:ext uri="{9D8B030D-6E8A-4147-A177-3AD203B41FA5}">
                      <a16:colId xmlns:a16="http://schemas.microsoft.com/office/drawing/2014/main" val="20001"/>
                    </a:ext>
                  </a:extLst>
                </a:gridCol>
                <a:gridCol w="2515691">
                  <a:extLst>
                    <a:ext uri="{9D8B030D-6E8A-4147-A177-3AD203B41FA5}">
                      <a16:colId xmlns:a16="http://schemas.microsoft.com/office/drawing/2014/main" val="20002"/>
                    </a:ext>
                  </a:extLst>
                </a:gridCol>
              </a:tblGrid>
              <a:tr h="220225">
                <a:tc>
                  <a:txBody>
                    <a:bodyPr/>
                    <a:lstStyle/>
                    <a:p>
                      <a:pPr algn="ctr">
                        <a:spcAft>
                          <a:spcPts val="0"/>
                        </a:spcAft>
                        <a:tabLst>
                          <a:tab pos="19050" algn="l"/>
                        </a:tabLst>
                      </a:pPr>
                      <a:r>
                        <a:rPr lang="zh-TW" sz="1400" kern="100" dirty="0">
                          <a:effectLst/>
                          <a:latin typeface="Arial" panose="020B0604020202020204" pitchFamily="34" charset="0"/>
                          <a:ea typeface="微軟正黑體" panose="020B0604030504040204" pitchFamily="34" charset="-120"/>
                          <a:cs typeface="Arial" panose="020B0604020202020204" pitchFamily="34" charset="0"/>
                        </a:rPr>
                        <a:t>比較項目</a:t>
                      </a:r>
                      <a:endParaRPr lang="zh-TW" sz="1400" kern="100" dirty="0">
                        <a:solidFill>
                          <a:srgbClr val="0070C0"/>
                        </a:solidFill>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tc>
                  <a:txBody>
                    <a:bodyPr/>
                    <a:lstStyle/>
                    <a:p>
                      <a:pPr algn="ctr">
                        <a:spcAft>
                          <a:spcPts val="0"/>
                        </a:spcAft>
                        <a:tabLst>
                          <a:tab pos="19050" algn="l"/>
                        </a:tabLst>
                      </a:pPr>
                      <a:r>
                        <a:rPr lang="en-US" sz="1400" kern="100">
                          <a:effectLst/>
                          <a:latin typeface="Arial" panose="020B0604020202020204" pitchFamily="34" charset="0"/>
                          <a:ea typeface="微軟正黑體" panose="020B0604030504040204" pitchFamily="34" charset="-120"/>
                          <a:cs typeface="Arial" panose="020B0604020202020204" pitchFamily="34" charset="0"/>
                        </a:rPr>
                        <a:t>Power BI</a:t>
                      </a:r>
                      <a:r>
                        <a:rPr lang="zh-TW" sz="1400" kern="100">
                          <a:effectLst/>
                          <a:latin typeface="Arial" panose="020B0604020202020204" pitchFamily="34" charset="0"/>
                          <a:ea typeface="微軟正黑體" panose="020B0604030504040204" pitchFamily="34" charset="-120"/>
                          <a:cs typeface="Arial" panose="020B0604020202020204" pitchFamily="34" charset="0"/>
                        </a:rPr>
                        <a:t>雲端平台</a:t>
                      </a:r>
                    </a:p>
                  </a:txBody>
                  <a:tcPr marL="53073" marR="53073" marT="0" marB="0" anchor="ctr"/>
                </a:tc>
                <a:tc>
                  <a:txBody>
                    <a:bodyPr/>
                    <a:lstStyle/>
                    <a:p>
                      <a:pPr algn="ctr">
                        <a:spcAft>
                          <a:spcPts val="0"/>
                        </a:spcAft>
                        <a:tabLst>
                          <a:tab pos="19050" algn="l"/>
                        </a:tabLst>
                      </a:pPr>
                      <a:r>
                        <a:rPr lang="en-US" sz="1400" kern="100">
                          <a:effectLst/>
                          <a:latin typeface="Arial" panose="020B0604020202020204" pitchFamily="34" charset="0"/>
                          <a:ea typeface="微軟正黑體" panose="020B0604030504040204" pitchFamily="34" charset="-120"/>
                          <a:cs typeface="Arial" panose="020B0604020202020204" pitchFamily="34" charset="0"/>
                        </a:rPr>
                        <a:t>Power BI Desktop</a:t>
                      </a:r>
                      <a:endParaRPr lang="zh-TW" sz="1400" kern="100">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extLst>
                  <a:ext uri="{0D108BD9-81ED-4DB2-BD59-A6C34878D82A}">
                    <a16:rowId xmlns:a16="http://schemas.microsoft.com/office/drawing/2014/main" val="10000"/>
                  </a:ext>
                </a:extLst>
              </a:tr>
              <a:tr h="363714">
                <a:tc>
                  <a:txBody>
                    <a:bodyPr/>
                    <a:lstStyle/>
                    <a:p>
                      <a:pPr algn="just">
                        <a:spcAft>
                          <a:spcPts val="0"/>
                        </a:spcAft>
                        <a:tabLst>
                          <a:tab pos="19050" algn="l"/>
                        </a:tabLst>
                      </a:pPr>
                      <a:r>
                        <a:rPr lang="zh-TW" sz="1400" kern="100" dirty="0">
                          <a:effectLst/>
                          <a:latin typeface="Arial" panose="020B0604020202020204" pitchFamily="34" charset="0"/>
                          <a:ea typeface="微軟正黑體" panose="020B0604030504040204" pitchFamily="34" charset="-120"/>
                          <a:cs typeface="Arial" panose="020B0604020202020204" pitchFamily="34" charset="0"/>
                        </a:rPr>
                        <a:t>免費使用</a:t>
                      </a:r>
                      <a:endParaRPr lang="zh-TW" sz="1400" kern="100" dirty="0">
                        <a:solidFill>
                          <a:srgbClr val="0070C0"/>
                        </a:solidFill>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tc>
                  <a:txBody>
                    <a:bodyPr/>
                    <a:lstStyle/>
                    <a:p>
                      <a:pPr algn="ctr">
                        <a:spcAft>
                          <a:spcPts val="0"/>
                        </a:spcAft>
                        <a:tabLst>
                          <a:tab pos="19050" algn="l"/>
                        </a:tabLst>
                      </a:pPr>
                      <a:r>
                        <a:rPr lang="en-US" sz="1400" kern="100">
                          <a:effectLst/>
                          <a:latin typeface="Arial" panose="020B0604020202020204" pitchFamily="34" charset="0"/>
                          <a:ea typeface="微軟正黑體" panose="020B0604030504040204" pitchFamily="34" charset="-120"/>
                          <a:cs typeface="Arial" panose="020B0604020202020204" pitchFamily="34" charset="0"/>
                        </a:rPr>
                        <a:t>V</a:t>
                      </a:r>
                      <a:endParaRPr lang="zh-TW" sz="1400" kern="100">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tc>
                  <a:txBody>
                    <a:bodyPr/>
                    <a:lstStyle/>
                    <a:p>
                      <a:pPr algn="ctr">
                        <a:spcAft>
                          <a:spcPts val="0"/>
                        </a:spcAft>
                        <a:tabLst>
                          <a:tab pos="19050" algn="l"/>
                        </a:tabLst>
                      </a:pPr>
                      <a:r>
                        <a:rPr lang="en-US" sz="1400" kern="100">
                          <a:effectLst/>
                          <a:latin typeface="Arial" panose="020B0604020202020204" pitchFamily="34" charset="0"/>
                          <a:ea typeface="微軟正黑體" panose="020B0604030504040204" pitchFamily="34" charset="-120"/>
                          <a:cs typeface="Arial" panose="020B0604020202020204" pitchFamily="34" charset="0"/>
                        </a:rPr>
                        <a:t>V</a:t>
                      </a:r>
                      <a:endParaRPr lang="zh-TW" sz="1400" kern="100">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extLst>
                  <a:ext uri="{0D108BD9-81ED-4DB2-BD59-A6C34878D82A}">
                    <a16:rowId xmlns:a16="http://schemas.microsoft.com/office/drawing/2014/main" val="10001"/>
                  </a:ext>
                </a:extLst>
              </a:tr>
              <a:tr h="363714">
                <a:tc>
                  <a:txBody>
                    <a:bodyPr/>
                    <a:lstStyle/>
                    <a:p>
                      <a:pPr algn="just">
                        <a:spcAft>
                          <a:spcPts val="0"/>
                        </a:spcAft>
                        <a:tabLst>
                          <a:tab pos="19050" algn="l"/>
                        </a:tabLst>
                      </a:pPr>
                      <a:r>
                        <a:rPr lang="zh-TW" sz="1400" kern="100" dirty="0">
                          <a:effectLst/>
                          <a:latin typeface="Arial" panose="020B0604020202020204" pitchFamily="34" charset="0"/>
                          <a:ea typeface="微軟正黑體" panose="020B0604030504040204" pitchFamily="34" charset="-120"/>
                          <a:cs typeface="Arial" panose="020B0604020202020204" pitchFamily="34" charset="0"/>
                        </a:rPr>
                        <a:t>可下載安裝至本機</a:t>
                      </a:r>
                      <a:endParaRPr lang="zh-TW" sz="1400" kern="100" dirty="0">
                        <a:solidFill>
                          <a:srgbClr val="0070C0"/>
                        </a:solidFill>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tc>
                  <a:txBody>
                    <a:bodyPr/>
                    <a:lstStyle/>
                    <a:p>
                      <a:pPr algn="ctr">
                        <a:spcAft>
                          <a:spcPts val="0"/>
                        </a:spcAft>
                        <a:tabLst>
                          <a:tab pos="19050" algn="l"/>
                        </a:tabLst>
                      </a:pPr>
                      <a:r>
                        <a:rPr lang="en-US" sz="1400" kern="100">
                          <a:effectLst/>
                          <a:latin typeface="Arial" panose="020B0604020202020204" pitchFamily="34" charset="0"/>
                          <a:ea typeface="微軟正黑體" panose="020B0604030504040204" pitchFamily="34" charset="-120"/>
                          <a:cs typeface="Arial" panose="020B0604020202020204" pitchFamily="34" charset="0"/>
                        </a:rPr>
                        <a:t>X</a:t>
                      </a:r>
                      <a:endParaRPr lang="zh-TW" sz="1400" kern="100">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tc>
                  <a:txBody>
                    <a:bodyPr/>
                    <a:lstStyle/>
                    <a:p>
                      <a:pPr algn="ctr">
                        <a:spcAft>
                          <a:spcPts val="0"/>
                        </a:spcAft>
                        <a:tabLst>
                          <a:tab pos="19050" algn="l"/>
                        </a:tabLst>
                      </a:pPr>
                      <a:r>
                        <a:rPr lang="en-US" sz="1400" kern="100">
                          <a:effectLst/>
                          <a:latin typeface="Arial" panose="020B0604020202020204" pitchFamily="34" charset="0"/>
                          <a:ea typeface="微軟正黑體" panose="020B0604030504040204" pitchFamily="34" charset="-120"/>
                          <a:cs typeface="Arial" panose="020B0604020202020204" pitchFamily="34" charset="0"/>
                        </a:rPr>
                        <a:t>V</a:t>
                      </a:r>
                      <a:endParaRPr lang="zh-TW" sz="1400" kern="100">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extLst>
                  <a:ext uri="{0D108BD9-81ED-4DB2-BD59-A6C34878D82A}">
                    <a16:rowId xmlns:a16="http://schemas.microsoft.com/office/drawing/2014/main" val="10002"/>
                  </a:ext>
                </a:extLst>
              </a:tr>
              <a:tr h="363714">
                <a:tc>
                  <a:txBody>
                    <a:bodyPr/>
                    <a:lstStyle/>
                    <a:p>
                      <a:pPr algn="just">
                        <a:spcAft>
                          <a:spcPts val="0"/>
                        </a:spcAft>
                        <a:tabLst>
                          <a:tab pos="19050" algn="l"/>
                        </a:tabLst>
                      </a:pPr>
                      <a:r>
                        <a:rPr lang="zh-TW" sz="1400" kern="100" dirty="0">
                          <a:effectLst/>
                          <a:latin typeface="Arial" panose="020B0604020202020204" pitchFamily="34" charset="0"/>
                          <a:ea typeface="微軟正黑體" panose="020B0604030504040204" pitchFamily="34" charset="-120"/>
                          <a:cs typeface="Arial" panose="020B0604020202020204" pitchFamily="34" charset="0"/>
                        </a:rPr>
                        <a:t>需要註冊才能使用</a:t>
                      </a:r>
                      <a:endParaRPr lang="zh-TW" sz="1400" kern="100" dirty="0">
                        <a:solidFill>
                          <a:srgbClr val="0070C0"/>
                        </a:solidFill>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tc>
                  <a:txBody>
                    <a:bodyPr/>
                    <a:lstStyle/>
                    <a:p>
                      <a:pPr algn="ctr">
                        <a:spcAft>
                          <a:spcPts val="0"/>
                        </a:spcAft>
                        <a:tabLst>
                          <a:tab pos="19050" algn="l"/>
                        </a:tabLst>
                      </a:pPr>
                      <a:r>
                        <a:rPr lang="en-US" sz="1400" kern="100">
                          <a:effectLst/>
                          <a:latin typeface="Arial" panose="020B0604020202020204" pitchFamily="34" charset="0"/>
                          <a:ea typeface="微軟正黑體" panose="020B0604030504040204" pitchFamily="34" charset="-120"/>
                          <a:cs typeface="Arial" panose="020B0604020202020204" pitchFamily="34" charset="0"/>
                        </a:rPr>
                        <a:t>V</a:t>
                      </a:r>
                      <a:endParaRPr lang="zh-TW" sz="1400" kern="100">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tc>
                  <a:txBody>
                    <a:bodyPr/>
                    <a:lstStyle/>
                    <a:p>
                      <a:pPr algn="ctr">
                        <a:lnSpc>
                          <a:spcPts val="1200"/>
                        </a:lnSpc>
                        <a:spcAft>
                          <a:spcPts val="0"/>
                        </a:spcAft>
                        <a:tabLst>
                          <a:tab pos="19050" algn="l"/>
                        </a:tabLst>
                      </a:pPr>
                      <a:r>
                        <a:rPr lang="zh-TW" sz="1400" kern="100">
                          <a:effectLst/>
                          <a:latin typeface="Arial" panose="020B0604020202020204" pitchFamily="34" charset="0"/>
                          <a:ea typeface="微軟正黑體" panose="020B0604030504040204" pitchFamily="34" charset="-120"/>
                          <a:cs typeface="Arial" panose="020B0604020202020204" pitchFamily="34" charset="0"/>
                        </a:rPr>
                        <a:t>發佈報表時需帳號登入</a:t>
                      </a:r>
                    </a:p>
                  </a:txBody>
                  <a:tcPr marL="53073" marR="53073" marT="0" marB="0" anchor="ctr"/>
                </a:tc>
                <a:extLst>
                  <a:ext uri="{0D108BD9-81ED-4DB2-BD59-A6C34878D82A}">
                    <a16:rowId xmlns:a16="http://schemas.microsoft.com/office/drawing/2014/main" val="10003"/>
                  </a:ext>
                </a:extLst>
              </a:tr>
              <a:tr h="363714">
                <a:tc>
                  <a:txBody>
                    <a:bodyPr/>
                    <a:lstStyle/>
                    <a:p>
                      <a:pPr algn="just">
                        <a:spcAft>
                          <a:spcPts val="0"/>
                        </a:spcAft>
                        <a:tabLst>
                          <a:tab pos="19050" algn="l"/>
                        </a:tabLst>
                      </a:pPr>
                      <a:r>
                        <a:rPr lang="zh-TW" sz="1400" kern="100" dirty="0">
                          <a:effectLst/>
                          <a:latin typeface="Arial" panose="020B0604020202020204" pitchFamily="34" charset="0"/>
                          <a:ea typeface="微軟正黑體" panose="020B0604030504040204" pitchFamily="34" charset="-120"/>
                          <a:cs typeface="Arial" panose="020B0604020202020204" pitchFamily="34" charset="0"/>
                        </a:rPr>
                        <a:t>可取得</a:t>
                      </a:r>
                      <a:r>
                        <a:rPr lang="en-US" sz="1400" kern="100" dirty="0">
                          <a:effectLst/>
                          <a:latin typeface="Arial" panose="020B0604020202020204" pitchFamily="34" charset="0"/>
                          <a:ea typeface="微軟正黑體" panose="020B0604030504040204" pitchFamily="34" charset="-120"/>
                          <a:cs typeface="Arial" panose="020B0604020202020204" pitchFamily="34" charset="0"/>
                        </a:rPr>
                        <a:t>Excel</a:t>
                      </a:r>
                      <a:r>
                        <a:rPr lang="zh-TW" sz="1400" kern="100" dirty="0">
                          <a:effectLst/>
                          <a:latin typeface="Arial" panose="020B0604020202020204" pitchFamily="34" charset="0"/>
                          <a:ea typeface="微軟正黑體" panose="020B0604030504040204" pitchFamily="34" charset="-120"/>
                          <a:cs typeface="Arial" panose="020B0604020202020204" pitchFamily="34" charset="0"/>
                        </a:rPr>
                        <a:t>／</a:t>
                      </a:r>
                      <a:r>
                        <a:rPr lang="en-US" sz="1400" kern="100" dirty="0">
                          <a:effectLst/>
                          <a:latin typeface="Arial" panose="020B0604020202020204" pitchFamily="34" charset="0"/>
                          <a:ea typeface="微軟正黑體" panose="020B0604030504040204" pitchFamily="34" charset="-120"/>
                          <a:cs typeface="Arial" panose="020B0604020202020204" pitchFamily="34" charset="0"/>
                        </a:rPr>
                        <a:t>CSV</a:t>
                      </a:r>
                      <a:r>
                        <a:rPr lang="zh-TW" sz="1400" kern="100" dirty="0">
                          <a:effectLst/>
                          <a:latin typeface="Arial" panose="020B0604020202020204" pitchFamily="34" charset="0"/>
                          <a:ea typeface="微軟正黑體" panose="020B0604030504040204" pitchFamily="34" charset="-120"/>
                          <a:cs typeface="Arial" panose="020B0604020202020204" pitchFamily="34" charset="0"/>
                        </a:rPr>
                        <a:t>檔案資料</a:t>
                      </a:r>
                      <a:endParaRPr lang="zh-TW" sz="1400" kern="100" dirty="0">
                        <a:solidFill>
                          <a:srgbClr val="0070C0"/>
                        </a:solidFill>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tc>
                  <a:txBody>
                    <a:bodyPr/>
                    <a:lstStyle/>
                    <a:p>
                      <a:pPr algn="ctr">
                        <a:spcAft>
                          <a:spcPts val="0"/>
                        </a:spcAft>
                        <a:tabLst>
                          <a:tab pos="19050" algn="l"/>
                        </a:tabLst>
                      </a:pPr>
                      <a:r>
                        <a:rPr lang="en-US" sz="1400" kern="100">
                          <a:effectLst/>
                          <a:latin typeface="Arial" panose="020B0604020202020204" pitchFamily="34" charset="0"/>
                          <a:ea typeface="微軟正黑體" panose="020B0604030504040204" pitchFamily="34" charset="-120"/>
                          <a:cs typeface="Arial" panose="020B0604020202020204" pitchFamily="34" charset="0"/>
                        </a:rPr>
                        <a:t>V</a:t>
                      </a:r>
                      <a:endParaRPr lang="zh-TW" sz="1400" kern="100">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tc>
                  <a:txBody>
                    <a:bodyPr/>
                    <a:lstStyle/>
                    <a:p>
                      <a:pPr algn="ctr">
                        <a:spcAft>
                          <a:spcPts val="0"/>
                        </a:spcAft>
                        <a:tabLst>
                          <a:tab pos="19050" algn="l"/>
                        </a:tabLst>
                      </a:pPr>
                      <a:r>
                        <a:rPr lang="en-US" sz="1400" kern="100">
                          <a:effectLst/>
                          <a:latin typeface="Arial" panose="020B0604020202020204" pitchFamily="34" charset="0"/>
                          <a:ea typeface="微軟正黑體" panose="020B0604030504040204" pitchFamily="34" charset="-120"/>
                          <a:cs typeface="Arial" panose="020B0604020202020204" pitchFamily="34" charset="0"/>
                        </a:rPr>
                        <a:t>V</a:t>
                      </a:r>
                      <a:endParaRPr lang="zh-TW" sz="1400" kern="100">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extLst>
                  <a:ext uri="{0D108BD9-81ED-4DB2-BD59-A6C34878D82A}">
                    <a16:rowId xmlns:a16="http://schemas.microsoft.com/office/drawing/2014/main" val="10004"/>
                  </a:ext>
                </a:extLst>
              </a:tr>
              <a:tr h="363714">
                <a:tc>
                  <a:txBody>
                    <a:bodyPr/>
                    <a:lstStyle/>
                    <a:p>
                      <a:pPr algn="just">
                        <a:spcAft>
                          <a:spcPts val="0"/>
                        </a:spcAft>
                        <a:tabLst>
                          <a:tab pos="19050" algn="l"/>
                        </a:tabLst>
                      </a:pPr>
                      <a:r>
                        <a:rPr lang="zh-TW" sz="1400" kern="100" dirty="0">
                          <a:effectLst/>
                          <a:latin typeface="Arial" panose="020B0604020202020204" pitchFamily="34" charset="0"/>
                          <a:ea typeface="微軟正黑體" panose="020B0604030504040204" pitchFamily="34" charset="-120"/>
                          <a:cs typeface="Arial" panose="020B0604020202020204" pitchFamily="34" charset="0"/>
                        </a:rPr>
                        <a:t>可取得</a:t>
                      </a:r>
                      <a:r>
                        <a:rPr lang="en-US" sz="1400" kern="100" dirty="0" err="1">
                          <a:effectLst/>
                          <a:latin typeface="Arial" panose="020B0604020202020204" pitchFamily="34" charset="0"/>
                          <a:ea typeface="微軟正黑體" panose="020B0604030504040204" pitchFamily="34" charset="-120"/>
                          <a:cs typeface="Arial" panose="020B0604020202020204" pitchFamily="34" charset="0"/>
                        </a:rPr>
                        <a:t>Acess</a:t>
                      </a:r>
                      <a:r>
                        <a:rPr lang="en-US" sz="1400" kern="100" dirty="0">
                          <a:effectLst/>
                          <a:latin typeface="Arial" panose="020B0604020202020204" pitchFamily="34" charset="0"/>
                          <a:ea typeface="微軟正黑體" panose="020B0604030504040204" pitchFamily="34" charset="-120"/>
                          <a:cs typeface="Arial" panose="020B0604020202020204" pitchFamily="34" charset="0"/>
                        </a:rPr>
                        <a:t>/JSON/XML…</a:t>
                      </a:r>
                      <a:r>
                        <a:rPr lang="zh-TW" sz="1400" kern="100" dirty="0">
                          <a:effectLst/>
                          <a:latin typeface="Arial" panose="020B0604020202020204" pitchFamily="34" charset="0"/>
                          <a:ea typeface="微軟正黑體" panose="020B0604030504040204" pitchFamily="34" charset="-120"/>
                          <a:cs typeface="Arial" panose="020B0604020202020204" pitchFamily="34" charset="0"/>
                        </a:rPr>
                        <a:t>等檔案資料</a:t>
                      </a:r>
                      <a:endParaRPr lang="zh-TW" sz="1400" kern="100" dirty="0">
                        <a:solidFill>
                          <a:srgbClr val="0070C0"/>
                        </a:solidFill>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tc>
                  <a:txBody>
                    <a:bodyPr/>
                    <a:lstStyle/>
                    <a:p>
                      <a:pPr algn="ctr">
                        <a:spcAft>
                          <a:spcPts val="0"/>
                        </a:spcAft>
                        <a:tabLst>
                          <a:tab pos="19050" algn="l"/>
                        </a:tabLst>
                      </a:pPr>
                      <a:r>
                        <a:rPr lang="en-US" sz="1400" kern="100">
                          <a:effectLst/>
                          <a:latin typeface="Arial" panose="020B0604020202020204" pitchFamily="34" charset="0"/>
                          <a:ea typeface="微軟正黑體" panose="020B0604030504040204" pitchFamily="34" charset="-120"/>
                          <a:cs typeface="Arial" panose="020B0604020202020204" pitchFamily="34" charset="0"/>
                        </a:rPr>
                        <a:t>X</a:t>
                      </a:r>
                      <a:endParaRPr lang="zh-TW" sz="1400" kern="100">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tc>
                  <a:txBody>
                    <a:bodyPr/>
                    <a:lstStyle/>
                    <a:p>
                      <a:pPr algn="ctr">
                        <a:spcAft>
                          <a:spcPts val="0"/>
                        </a:spcAft>
                        <a:tabLst>
                          <a:tab pos="19050" algn="l"/>
                        </a:tabLst>
                      </a:pPr>
                      <a:r>
                        <a:rPr lang="en-US" sz="1400" kern="100" dirty="0">
                          <a:effectLst/>
                          <a:latin typeface="Arial" panose="020B0604020202020204" pitchFamily="34" charset="0"/>
                          <a:ea typeface="微軟正黑體" panose="020B0604030504040204" pitchFamily="34" charset="-120"/>
                          <a:cs typeface="Arial" panose="020B0604020202020204" pitchFamily="34" charset="0"/>
                        </a:rPr>
                        <a:t>V</a:t>
                      </a:r>
                      <a:endParaRPr lang="zh-TW" sz="1400" kern="100" dirty="0">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extLst>
                  <a:ext uri="{0D108BD9-81ED-4DB2-BD59-A6C34878D82A}">
                    <a16:rowId xmlns:a16="http://schemas.microsoft.com/office/drawing/2014/main" val="10005"/>
                  </a:ext>
                </a:extLst>
              </a:tr>
              <a:tr h="363714">
                <a:tc>
                  <a:txBody>
                    <a:bodyPr/>
                    <a:lstStyle/>
                    <a:p>
                      <a:pPr algn="just">
                        <a:spcAft>
                          <a:spcPts val="0"/>
                        </a:spcAft>
                        <a:tabLst>
                          <a:tab pos="19050" algn="l"/>
                        </a:tabLst>
                      </a:pPr>
                      <a:r>
                        <a:rPr lang="zh-TW" sz="1400" kern="100" dirty="0">
                          <a:effectLst/>
                          <a:latin typeface="Arial" panose="020B0604020202020204" pitchFamily="34" charset="0"/>
                          <a:ea typeface="微軟正黑體" panose="020B0604030504040204" pitchFamily="34" charset="-120"/>
                          <a:cs typeface="Arial" panose="020B0604020202020204" pitchFamily="34" charset="0"/>
                        </a:rPr>
                        <a:t>可開啟</a:t>
                      </a:r>
                      <a:r>
                        <a:rPr lang="en-US" sz="1400" kern="100" dirty="0">
                          <a:effectLst/>
                          <a:latin typeface="Arial" panose="020B0604020202020204" pitchFamily="34" charset="0"/>
                          <a:ea typeface="微軟正黑體" panose="020B0604030504040204" pitchFamily="34" charset="-120"/>
                          <a:cs typeface="Arial" panose="020B0604020202020204" pitchFamily="34" charset="0"/>
                        </a:rPr>
                        <a:t>Power BI Desktop(.</a:t>
                      </a:r>
                      <a:r>
                        <a:rPr lang="en-US" sz="1400" kern="100" dirty="0" err="1">
                          <a:effectLst/>
                          <a:latin typeface="Arial" panose="020B0604020202020204" pitchFamily="34" charset="0"/>
                          <a:ea typeface="微軟正黑體" panose="020B0604030504040204" pitchFamily="34" charset="-120"/>
                          <a:cs typeface="Arial" panose="020B0604020202020204" pitchFamily="34" charset="0"/>
                        </a:rPr>
                        <a:t>pbix</a:t>
                      </a:r>
                      <a:r>
                        <a:rPr lang="en-US" sz="1400" kern="100" dirty="0">
                          <a:effectLst/>
                          <a:latin typeface="Arial" panose="020B0604020202020204" pitchFamily="34" charset="0"/>
                          <a:ea typeface="微軟正黑體" panose="020B0604030504040204" pitchFamily="34" charset="-120"/>
                          <a:cs typeface="Arial" panose="020B0604020202020204" pitchFamily="34" charset="0"/>
                        </a:rPr>
                        <a:t>)</a:t>
                      </a:r>
                      <a:r>
                        <a:rPr lang="zh-TW" sz="1400" kern="100" dirty="0">
                          <a:effectLst/>
                          <a:latin typeface="Arial" panose="020B0604020202020204" pitchFamily="34" charset="0"/>
                          <a:ea typeface="微軟正黑體" panose="020B0604030504040204" pitchFamily="34" charset="-120"/>
                          <a:cs typeface="Arial" panose="020B0604020202020204" pitchFamily="34" charset="0"/>
                        </a:rPr>
                        <a:t>檔案</a:t>
                      </a:r>
                      <a:endParaRPr lang="zh-TW" sz="1400" kern="100" dirty="0">
                        <a:solidFill>
                          <a:srgbClr val="0070C0"/>
                        </a:solidFill>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tc>
                  <a:txBody>
                    <a:bodyPr/>
                    <a:lstStyle/>
                    <a:p>
                      <a:pPr algn="ctr">
                        <a:spcAft>
                          <a:spcPts val="0"/>
                        </a:spcAft>
                        <a:tabLst>
                          <a:tab pos="19050" algn="l"/>
                        </a:tabLst>
                      </a:pPr>
                      <a:r>
                        <a:rPr lang="en-US" sz="1400" kern="100">
                          <a:effectLst/>
                          <a:latin typeface="Arial" panose="020B0604020202020204" pitchFamily="34" charset="0"/>
                          <a:ea typeface="微軟正黑體" panose="020B0604030504040204" pitchFamily="34" charset="-120"/>
                          <a:cs typeface="Arial" panose="020B0604020202020204" pitchFamily="34" charset="0"/>
                        </a:rPr>
                        <a:t>V</a:t>
                      </a:r>
                      <a:endParaRPr lang="zh-TW" sz="1400" kern="100">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tc>
                  <a:txBody>
                    <a:bodyPr/>
                    <a:lstStyle/>
                    <a:p>
                      <a:pPr algn="ctr">
                        <a:spcAft>
                          <a:spcPts val="0"/>
                        </a:spcAft>
                        <a:tabLst>
                          <a:tab pos="19050" algn="l"/>
                        </a:tabLst>
                      </a:pPr>
                      <a:r>
                        <a:rPr lang="en-US" sz="1400" kern="100" dirty="0">
                          <a:effectLst/>
                          <a:latin typeface="Arial" panose="020B0604020202020204" pitchFamily="34" charset="0"/>
                          <a:ea typeface="微軟正黑體" panose="020B0604030504040204" pitchFamily="34" charset="-120"/>
                          <a:cs typeface="Arial" panose="020B0604020202020204" pitchFamily="34" charset="0"/>
                        </a:rPr>
                        <a:t>V</a:t>
                      </a:r>
                      <a:endParaRPr lang="zh-TW" sz="1400" kern="100" dirty="0">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extLst>
                  <a:ext uri="{0D108BD9-81ED-4DB2-BD59-A6C34878D82A}">
                    <a16:rowId xmlns:a16="http://schemas.microsoft.com/office/drawing/2014/main" val="10006"/>
                  </a:ext>
                </a:extLst>
              </a:tr>
              <a:tr h="363714">
                <a:tc>
                  <a:txBody>
                    <a:bodyPr/>
                    <a:lstStyle/>
                    <a:p>
                      <a:pPr algn="just">
                        <a:spcAft>
                          <a:spcPts val="0"/>
                        </a:spcAft>
                        <a:tabLst>
                          <a:tab pos="19050" algn="l"/>
                        </a:tabLst>
                      </a:pPr>
                      <a:r>
                        <a:rPr lang="zh-TW" sz="1400" kern="100" dirty="0">
                          <a:effectLst/>
                          <a:latin typeface="Arial" panose="020B0604020202020204" pitchFamily="34" charset="0"/>
                          <a:ea typeface="微軟正黑體" panose="020B0604030504040204" pitchFamily="34" charset="-120"/>
                          <a:cs typeface="Arial" panose="020B0604020202020204" pitchFamily="34" charset="0"/>
                        </a:rPr>
                        <a:t>可取得資料後，轉換為視覺化圖表</a:t>
                      </a:r>
                      <a:endParaRPr lang="zh-TW" sz="1400" kern="100" dirty="0">
                        <a:solidFill>
                          <a:srgbClr val="0070C0"/>
                        </a:solidFill>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tc>
                  <a:txBody>
                    <a:bodyPr/>
                    <a:lstStyle/>
                    <a:p>
                      <a:pPr algn="ctr">
                        <a:spcAft>
                          <a:spcPts val="0"/>
                        </a:spcAft>
                        <a:tabLst>
                          <a:tab pos="19050" algn="l"/>
                        </a:tabLst>
                      </a:pPr>
                      <a:r>
                        <a:rPr lang="en-US" sz="1400" kern="100">
                          <a:effectLst/>
                          <a:latin typeface="Arial" panose="020B0604020202020204" pitchFamily="34" charset="0"/>
                          <a:ea typeface="微軟正黑體" panose="020B0604030504040204" pitchFamily="34" charset="-120"/>
                          <a:cs typeface="Arial" panose="020B0604020202020204" pitchFamily="34" charset="0"/>
                        </a:rPr>
                        <a:t>V</a:t>
                      </a:r>
                      <a:endParaRPr lang="zh-TW" sz="1400" kern="100">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tc>
                  <a:txBody>
                    <a:bodyPr/>
                    <a:lstStyle/>
                    <a:p>
                      <a:pPr algn="ctr">
                        <a:spcAft>
                          <a:spcPts val="0"/>
                        </a:spcAft>
                        <a:tabLst>
                          <a:tab pos="19050" algn="l"/>
                        </a:tabLst>
                      </a:pPr>
                      <a:r>
                        <a:rPr lang="en-US" sz="1400" kern="100">
                          <a:effectLst/>
                          <a:latin typeface="Arial" panose="020B0604020202020204" pitchFamily="34" charset="0"/>
                          <a:ea typeface="微軟正黑體" panose="020B0604030504040204" pitchFamily="34" charset="-120"/>
                          <a:cs typeface="Arial" panose="020B0604020202020204" pitchFamily="34" charset="0"/>
                        </a:rPr>
                        <a:t>V</a:t>
                      </a:r>
                      <a:endParaRPr lang="zh-TW" sz="1400" kern="100">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extLst>
                  <a:ext uri="{0D108BD9-81ED-4DB2-BD59-A6C34878D82A}">
                    <a16:rowId xmlns:a16="http://schemas.microsoft.com/office/drawing/2014/main" val="10007"/>
                  </a:ext>
                </a:extLst>
              </a:tr>
              <a:tr h="363714">
                <a:tc>
                  <a:txBody>
                    <a:bodyPr/>
                    <a:lstStyle/>
                    <a:p>
                      <a:pPr algn="just">
                        <a:spcAft>
                          <a:spcPts val="0"/>
                        </a:spcAft>
                        <a:tabLst>
                          <a:tab pos="19050" algn="l"/>
                        </a:tabLst>
                      </a:pPr>
                      <a:r>
                        <a:rPr lang="zh-TW" sz="1400" kern="100" dirty="0">
                          <a:effectLst/>
                          <a:latin typeface="Arial" panose="020B0604020202020204" pitchFamily="34" charset="0"/>
                          <a:ea typeface="微軟正黑體" panose="020B0604030504040204" pitchFamily="34" charset="-120"/>
                          <a:cs typeface="Arial" panose="020B0604020202020204" pitchFamily="34" charset="0"/>
                        </a:rPr>
                        <a:t>可篩選視覺化圖表</a:t>
                      </a:r>
                      <a:endParaRPr lang="zh-TW" sz="1400" kern="100" dirty="0">
                        <a:solidFill>
                          <a:srgbClr val="0070C0"/>
                        </a:solidFill>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tc>
                  <a:txBody>
                    <a:bodyPr/>
                    <a:lstStyle/>
                    <a:p>
                      <a:pPr algn="ctr">
                        <a:spcAft>
                          <a:spcPts val="0"/>
                        </a:spcAft>
                        <a:tabLst>
                          <a:tab pos="19050" algn="l"/>
                        </a:tabLst>
                      </a:pPr>
                      <a:r>
                        <a:rPr lang="en-US" sz="1400" kern="100">
                          <a:effectLst/>
                          <a:latin typeface="Arial" panose="020B0604020202020204" pitchFamily="34" charset="0"/>
                          <a:ea typeface="微軟正黑體" panose="020B0604030504040204" pitchFamily="34" charset="-120"/>
                          <a:cs typeface="Arial" panose="020B0604020202020204" pitchFamily="34" charset="0"/>
                        </a:rPr>
                        <a:t>V</a:t>
                      </a:r>
                      <a:endParaRPr lang="zh-TW" sz="1400" kern="100">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tc>
                  <a:txBody>
                    <a:bodyPr/>
                    <a:lstStyle/>
                    <a:p>
                      <a:pPr algn="ctr">
                        <a:spcAft>
                          <a:spcPts val="0"/>
                        </a:spcAft>
                        <a:tabLst>
                          <a:tab pos="19050" algn="l"/>
                        </a:tabLst>
                      </a:pPr>
                      <a:r>
                        <a:rPr lang="en-US" sz="1400" kern="100">
                          <a:effectLst/>
                          <a:latin typeface="Arial" panose="020B0604020202020204" pitchFamily="34" charset="0"/>
                          <a:ea typeface="微軟正黑體" panose="020B0604030504040204" pitchFamily="34" charset="-120"/>
                          <a:cs typeface="Arial" panose="020B0604020202020204" pitchFamily="34" charset="0"/>
                        </a:rPr>
                        <a:t>V</a:t>
                      </a:r>
                      <a:endParaRPr lang="zh-TW" sz="1400" kern="100">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extLst>
                  <a:ext uri="{0D108BD9-81ED-4DB2-BD59-A6C34878D82A}">
                    <a16:rowId xmlns:a16="http://schemas.microsoft.com/office/drawing/2014/main" val="10008"/>
                  </a:ext>
                </a:extLst>
              </a:tr>
              <a:tr h="363714">
                <a:tc>
                  <a:txBody>
                    <a:bodyPr/>
                    <a:lstStyle/>
                    <a:p>
                      <a:pPr algn="just">
                        <a:spcAft>
                          <a:spcPts val="0"/>
                        </a:spcAft>
                        <a:tabLst>
                          <a:tab pos="19050" algn="l"/>
                        </a:tabLst>
                      </a:pPr>
                      <a:r>
                        <a:rPr lang="zh-TW" sz="1400" kern="100" dirty="0">
                          <a:effectLst/>
                          <a:latin typeface="Arial" panose="020B0604020202020204" pitchFamily="34" charset="0"/>
                          <a:ea typeface="微軟正黑體" panose="020B0604030504040204" pitchFamily="34" charset="-120"/>
                          <a:cs typeface="Arial" panose="020B0604020202020204" pitchFamily="34" charset="0"/>
                        </a:rPr>
                        <a:t>可編輯與調整資料內容</a:t>
                      </a:r>
                      <a:endParaRPr lang="zh-TW" sz="1400" kern="100" dirty="0">
                        <a:solidFill>
                          <a:srgbClr val="0070C0"/>
                        </a:solidFill>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tc>
                  <a:txBody>
                    <a:bodyPr/>
                    <a:lstStyle/>
                    <a:p>
                      <a:pPr algn="ctr">
                        <a:spcAft>
                          <a:spcPts val="0"/>
                        </a:spcAft>
                        <a:tabLst>
                          <a:tab pos="19050" algn="l"/>
                        </a:tabLst>
                      </a:pPr>
                      <a:r>
                        <a:rPr lang="en-US" sz="1400" kern="100">
                          <a:effectLst/>
                          <a:latin typeface="Arial" panose="020B0604020202020204" pitchFamily="34" charset="0"/>
                          <a:ea typeface="微軟正黑體" panose="020B0604030504040204" pitchFamily="34" charset="-120"/>
                          <a:cs typeface="Arial" panose="020B0604020202020204" pitchFamily="34" charset="0"/>
                        </a:rPr>
                        <a:t>X</a:t>
                      </a:r>
                      <a:endParaRPr lang="zh-TW" sz="1400" kern="100">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tc>
                  <a:txBody>
                    <a:bodyPr/>
                    <a:lstStyle/>
                    <a:p>
                      <a:pPr algn="ctr">
                        <a:spcAft>
                          <a:spcPts val="0"/>
                        </a:spcAft>
                        <a:tabLst>
                          <a:tab pos="19050" algn="l"/>
                        </a:tabLst>
                      </a:pPr>
                      <a:r>
                        <a:rPr lang="en-US" sz="1400" kern="100">
                          <a:effectLst/>
                          <a:latin typeface="Arial" panose="020B0604020202020204" pitchFamily="34" charset="0"/>
                          <a:ea typeface="微軟正黑體" panose="020B0604030504040204" pitchFamily="34" charset="-120"/>
                          <a:cs typeface="Arial" panose="020B0604020202020204" pitchFamily="34" charset="0"/>
                        </a:rPr>
                        <a:t>V</a:t>
                      </a:r>
                      <a:endParaRPr lang="zh-TW" sz="1400" kern="100">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extLst>
                  <a:ext uri="{0D108BD9-81ED-4DB2-BD59-A6C34878D82A}">
                    <a16:rowId xmlns:a16="http://schemas.microsoft.com/office/drawing/2014/main" val="10009"/>
                  </a:ext>
                </a:extLst>
              </a:tr>
              <a:tr h="440450">
                <a:tc>
                  <a:txBody>
                    <a:bodyPr/>
                    <a:lstStyle/>
                    <a:p>
                      <a:pPr algn="just">
                        <a:spcAft>
                          <a:spcPts val="0"/>
                        </a:spcAft>
                        <a:tabLst>
                          <a:tab pos="19050" algn="l"/>
                        </a:tabLst>
                      </a:pPr>
                      <a:r>
                        <a:rPr lang="zh-TW" sz="1400" kern="100" dirty="0">
                          <a:effectLst/>
                          <a:latin typeface="Arial" panose="020B0604020202020204" pitchFamily="34" charset="0"/>
                          <a:ea typeface="微軟正黑體" panose="020B0604030504040204" pitchFamily="34" charset="-120"/>
                          <a:cs typeface="Arial" panose="020B0604020202020204" pitchFamily="34" charset="0"/>
                        </a:rPr>
                        <a:t>自然語言查詢（透過相關問題詢問，可自動產出合適的視覺效果圖表）</a:t>
                      </a:r>
                      <a:endParaRPr lang="zh-TW" sz="1400" kern="100" dirty="0">
                        <a:solidFill>
                          <a:srgbClr val="0070C0"/>
                        </a:solidFill>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tc>
                  <a:txBody>
                    <a:bodyPr/>
                    <a:lstStyle/>
                    <a:p>
                      <a:pPr algn="ctr">
                        <a:spcAft>
                          <a:spcPts val="0"/>
                        </a:spcAft>
                        <a:tabLst>
                          <a:tab pos="19050" algn="l"/>
                        </a:tabLst>
                      </a:pPr>
                      <a:r>
                        <a:rPr lang="en-US" sz="1400" kern="100">
                          <a:effectLst/>
                          <a:latin typeface="Arial" panose="020B0604020202020204" pitchFamily="34" charset="0"/>
                          <a:ea typeface="微軟正黑體" panose="020B0604030504040204" pitchFamily="34" charset="-120"/>
                          <a:cs typeface="Arial" panose="020B0604020202020204" pitchFamily="34" charset="0"/>
                        </a:rPr>
                        <a:t>V</a:t>
                      </a:r>
                      <a:endParaRPr lang="zh-TW" sz="1400" kern="100">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tc>
                  <a:txBody>
                    <a:bodyPr/>
                    <a:lstStyle/>
                    <a:p>
                      <a:pPr algn="ctr">
                        <a:spcAft>
                          <a:spcPts val="0"/>
                        </a:spcAft>
                        <a:tabLst>
                          <a:tab pos="19050" algn="l"/>
                        </a:tabLst>
                      </a:pPr>
                      <a:r>
                        <a:rPr lang="en-US" sz="1400" kern="100">
                          <a:effectLst/>
                          <a:latin typeface="Arial" panose="020B0604020202020204" pitchFamily="34" charset="0"/>
                          <a:ea typeface="微軟正黑體" panose="020B0604030504040204" pitchFamily="34" charset="-120"/>
                          <a:cs typeface="Arial" panose="020B0604020202020204" pitchFamily="34" charset="0"/>
                        </a:rPr>
                        <a:t>V</a:t>
                      </a:r>
                      <a:endParaRPr lang="zh-TW" sz="1400" kern="100">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extLst>
                  <a:ext uri="{0D108BD9-81ED-4DB2-BD59-A6C34878D82A}">
                    <a16:rowId xmlns:a16="http://schemas.microsoft.com/office/drawing/2014/main" val="10010"/>
                  </a:ext>
                </a:extLst>
              </a:tr>
              <a:tr h="440450">
                <a:tc>
                  <a:txBody>
                    <a:bodyPr/>
                    <a:lstStyle/>
                    <a:p>
                      <a:pPr algn="just">
                        <a:spcAft>
                          <a:spcPts val="0"/>
                        </a:spcAft>
                        <a:tabLst>
                          <a:tab pos="19050" algn="l"/>
                        </a:tabLst>
                      </a:pPr>
                      <a:r>
                        <a:rPr lang="zh-TW" sz="1400" kern="100" dirty="0">
                          <a:effectLst/>
                          <a:latin typeface="Arial" panose="020B0604020202020204" pitchFamily="34" charset="0"/>
                          <a:ea typeface="微軟正黑體" panose="020B0604030504040204" pitchFamily="34" charset="-120"/>
                          <a:cs typeface="Arial" panose="020B0604020202020204" pitchFamily="34" charset="0"/>
                        </a:rPr>
                        <a:t>可在網站或行動裝置</a:t>
                      </a:r>
                      <a:r>
                        <a:rPr lang="en-US" sz="1400" kern="100" dirty="0">
                          <a:effectLst/>
                          <a:latin typeface="Arial" panose="020B0604020202020204" pitchFamily="34" charset="0"/>
                          <a:ea typeface="微軟正黑體" panose="020B0604030504040204" pitchFamily="34" charset="-120"/>
                          <a:cs typeface="Arial" panose="020B0604020202020204" pitchFamily="34" charset="0"/>
                        </a:rPr>
                        <a:t>(iOS</a:t>
                      </a:r>
                      <a:r>
                        <a:rPr lang="zh-TW" sz="1400" kern="100" dirty="0">
                          <a:effectLst/>
                          <a:latin typeface="Arial" panose="020B0604020202020204" pitchFamily="34" charset="0"/>
                          <a:ea typeface="微軟正黑體" panose="020B0604030504040204" pitchFamily="34" charset="-120"/>
                          <a:cs typeface="Arial" panose="020B0604020202020204" pitchFamily="34" charset="0"/>
                        </a:rPr>
                        <a:t>／</a:t>
                      </a:r>
                      <a:r>
                        <a:rPr lang="en-US" sz="1400" kern="100" dirty="0">
                          <a:effectLst/>
                          <a:latin typeface="Arial" panose="020B0604020202020204" pitchFamily="34" charset="0"/>
                          <a:ea typeface="微軟正黑體" panose="020B0604030504040204" pitchFamily="34" charset="-120"/>
                          <a:cs typeface="Arial" panose="020B0604020202020204" pitchFamily="34" charset="0"/>
                        </a:rPr>
                        <a:t>Windows</a:t>
                      </a:r>
                      <a:r>
                        <a:rPr lang="zh-TW" sz="1400" kern="100" dirty="0">
                          <a:effectLst/>
                          <a:latin typeface="Arial" panose="020B0604020202020204" pitchFamily="34" charset="0"/>
                          <a:ea typeface="微軟正黑體" panose="020B0604030504040204" pitchFamily="34" charset="-120"/>
                          <a:cs typeface="Arial" panose="020B0604020202020204" pitchFamily="34" charset="0"/>
                        </a:rPr>
                        <a:t>／</a:t>
                      </a:r>
                      <a:r>
                        <a:rPr lang="en-US" sz="1400" kern="100" dirty="0">
                          <a:effectLst/>
                          <a:latin typeface="Arial" panose="020B0604020202020204" pitchFamily="34" charset="0"/>
                          <a:ea typeface="微軟正黑體" panose="020B0604030504040204" pitchFamily="34" charset="-120"/>
                          <a:cs typeface="Arial" panose="020B0604020202020204" pitchFamily="34" charset="0"/>
                        </a:rPr>
                        <a:t>Android</a:t>
                      </a:r>
                      <a:r>
                        <a:rPr lang="zh-TW" sz="1400" kern="100" dirty="0">
                          <a:effectLst/>
                          <a:latin typeface="Arial" panose="020B0604020202020204" pitchFamily="34" charset="0"/>
                          <a:ea typeface="微軟正黑體" panose="020B0604030504040204" pitchFamily="34" charset="-120"/>
                          <a:cs typeface="Arial" panose="020B0604020202020204" pitchFamily="34" charset="0"/>
                        </a:rPr>
                        <a:t>應用程式</a:t>
                      </a:r>
                      <a:r>
                        <a:rPr lang="en-US" sz="1400" kern="100" dirty="0">
                          <a:effectLst/>
                          <a:latin typeface="Arial" panose="020B0604020202020204" pitchFamily="34" charset="0"/>
                          <a:ea typeface="微軟正黑體" panose="020B0604030504040204" pitchFamily="34" charset="-120"/>
                          <a:cs typeface="Arial" panose="020B0604020202020204" pitchFamily="34" charset="0"/>
                        </a:rPr>
                        <a:t>)</a:t>
                      </a:r>
                      <a:r>
                        <a:rPr lang="zh-TW" sz="1400" kern="100" dirty="0">
                          <a:effectLst/>
                          <a:latin typeface="Arial" panose="020B0604020202020204" pitchFamily="34" charset="0"/>
                          <a:ea typeface="微軟正黑體" panose="020B0604030504040204" pitchFamily="34" charset="-120"/>
                          <a:cs typeface="Arial" panose="020B0604020202020204" pitchFamily="34" charset="0"/>
                        </a:rPr>
                        <a:t>共享資訊</a:t>
                      </a:r>
                      <a:endParaRPr lang="zh-TW" sz="1400" kern="100" dirty="0">
                        <a:solidFill>
                          <a:srgbClr val="0070C0"/>
                        </a:solidFill>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tc>
                  <a:txBody>
                    <a:bodyPr/>
                    <a:lstStyle/>
                    <a:p>
                      <a:pPr algn="ctr">
                        <a:spcAft>
                          <a:spcPts val="0"/>
                        </a:spcAft>
                        <a:tabLst>
                          <a:tab pos="19050" algn="l"/>
                        </a:tabLst>
                      </a:pPr>
                      <a:r>
                        <a:rPr lang="en-US" sz="1400" kern="100">
                          <a:effectLst/>
                          <a:latin typeface="Arial" panose="020B0604020202020204" pitchFamily="34" charset="0"/>
                          <a:ea typeface="微軟正黑體" panose="020B0604030504040204" pitchFamily="34" charset="-120"/>
                          <a:cs typeface="Arial" panose="020B0604020202020204" pitchFamily="34" charset="0"/>
                        </a:rPr>
                        <a:t>V</a:t>
                      </a:r>
                      <a:endParaRPr lang="zh-TW" sz="1400" kern="100">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tc>
                  <a:txBody>
                    <a:bodyPr/>
                    <a:lstStyle/>
                    <a:p>
                      <a:pPr algn="ctr">
                        <a:spcAft>
                          <a:spcPts val="0"/>
                        </a:spcAft>
                        <a:tabLst>
                          <a:tab pos="19050" algn="l"/>
                        </a:tabLst>
                      </a:pPr>
                      <a:r>
                        <a:rPr lang="en-US" sz="1400" kern="100" dirty="0">
                          <a:effectLst/>
                          <a:latin typeface="Arial" panose="020B0604020202020204" pitchFamily="34" charset="0"/>
                          <a:ea typeface="微軟正黑體" panose="020B0604030504040204" pitchFamily="34" charset="-120"/>
                          <a:cs typeface="Arial" panose="020B0604020202020204" pitchFamily="34" charset="0"/>
                        </a:rPr>
                        <a:t>X</a:t>
                      </a:r>
                      <a:endParaRPr lang="zh-TW" sz="1400" kern="100" dirty="0">
                        <a:effectLst/>
                        <a:latin typeface="Arial" panose="020B0604020202020204" pitchFamily="34" charset="0"/>
                        <a:ea typeface="微軟正黑體" panose="020B0604030504040204" pitchFamily="34" charset="-120"/>
                        <a:cs typeface="Arial" panose="020B0604020202020204" pitchFamily="34" charset="0"/>
                      </a:endParaRPr>
                    </a:p>
                  </a:txBody>
                  <a:tcPr marL="53073" marR="53073" marT="0" marB="0" anchor="ctr"/>
                </a:tc>
                <a:extLst>
                  <a:ext uri="{0D108BD9-81ED-4DB2-BD59-A6C34878D82A}">
                    <a16:rowId xmlns:a16="http://schemas.microsoft.com/office/drawing/2014/main" val="10011"/>
                  </a:ext>
                </a:extLst>
              </a:tr>
            </a:tbl>
          </a:graphicData>
        </a:graphic>
      </p:graphicFrame>
      <p:sp>
        <p:nvSpPr>
          <p:cNvPr id="9" name="矩形 8"/>
          <p:cNvSpPr/>
          <p:nvPr/>
        </p:nvSpPr>
        <p:spPr>
          <a:xfrm>
            <a:off x="1027521" y="1148708"/>
            <a:ext cx="10737131" cy="1092607"/>
          </a:xfrm>
          <a:prstGeom prst="rect">
            <a:avLst/>
          </a:prstGeom>
        </p:spPr>
        <p:txBody>
          <a:bodyPr wrap="square">
            <a:spAutoFit/>
          </a:bodyPr>
          <a:lstStyle/>
          <a:p>
            <a:pPr marL="285750" indent="-285750">
              <a:lnSpc>
                <a:spcPts val="2400"/>
              </a:lnSpc>
              <a:spcBef>
                <a:spcPts val="600"/>
              </a:spcBef>
              <a:buClr>
                <a:schemeClr val="accent1">
                  <a:lumMod val="75000"/>
                </a:schemeClr>
              </a:buClr>
              <a:buFont typeface="Wingdings" panose="05000000000000000000" pitchFamily="2" charset="2"/>
              <a:buChar char="l"/>
            </a:pPr>
            <a:r>
              <a:rPr lang="en-US" altLang="zh-TW" sz="1600" dirty="0">
                <a:latin typeface="Arial" panose="020B0604020202020204" pitchFamily="34" charset="0"/>
                <a:ea typeface="微軟正黑體" panose="020B0604030504040204" pitchFamily="34" charset="-120"/>
                <a:cs typeface="Arial" panose="020B0604020202020204" pitchFamily="34" charset="0"/>
              </a:rPr>
              <a:t>Power BI</a:t>
            </a:r>
            <a:r>
              <a:rPr lang="zh-TW" altLang="en-US" sz="1600" dirty="0">
                <a:latin typeface="Arial" panose="020B0604020202020204" pitchFamily="34" charset="0"/>
                <a:ea typeface="微軟正黑體" panose="020B0604030504040204" pitchFamily="34" charset="-120"/>
                <a:cs typeface="Arial" panose="020B0604020202020204" pitchFamily="34" charset="0"/>
              </a:rPr>
              <a:t>屬於（雲端）服務，綜合有軟體服務、應用程式和連接器的集合。</a:t>
            </a:r>
            <a:endParaRPr lang="en-US" altLang="zh-TW" sz="1600" dirty="0">
              <a:latin typeface="Arial" panose="020B0604020202020204" pitchFamily="34" charset="0"/>
              <a:ea typeface="微軟正黑體" panose="020B0604030504040204" pitchFamily="34" charset="-120"/>
              <a:cs typeface="Arial" panose="020B0604020202020204" pitchFamily="34" charset="0"/>
            </a:endParaRPr>
          </a:p>
          <a:p>
            <a:pPr marL="285750" indent="-285750">
              <a:lnSpc>
                <a:spcPts val="2400"/>
              </a:lnSpc>
              <a:spcBef>
                <a:spcPts val="600"/>
              </a:spcBef>
              <a:buClr>
                <a:schemeClr val="accent1">
                  <a:lumMod val="75000"/>
                </a:schemeClr>
              </a:buClr>
              <a:buFont typeface="Wingdings" panose="05000000000000000000" pitchFamily="2" charset="2"/>
              <a:buChar char="l"/>
            </a:pPr>
            <a:r>
              <a:rPr lang="en-US" altLang="zh-TW" sz="1600" dirty="0">
                <a:latin typeface="Arial" panose="020B0604020202020204" pitchFamily="34" charset="0"/>
                <a:ea typeface="微軟正黑體" panose="020B0604030504040204" pitchFamily="34" charset="-120"/>
                <a:cs typeface="Arial" panose="020B0604020202020204" pitchFamily="34" charset="0"/>
              </a:rPr>
              <a:t>Power BI</a:t>
            </a:r>
            <a:r>
              <a:rPr lang="zh-TW" altLang="en-US" sz="1600" dirty="0">
                <a:latin typeface="Arial" panose="020B0604020202020204" pitchFamily="34" charset="0"/>
                <a:ea typeface="微軟正黑體" panose="020B0604030504040204" pitchFamily="34" charset="-120"/>
                <a:cs typeface="Arial" panose="020B0604020202020204" pitchFamily="34" charset="0"/>
              </a:rPr>
              <a:t>包含</a:t>
            </a:r>
            <a:r>
              <a:rPr lang="en-US" altLang="zh-TW" sz="1600" dirty="0">
                <a:latin typeface="Arial" panose="020B0604020202020204" pitchFamily="34" charset="0"/>
                <a:ea typeface="微軟正黑體" panose="020B0604030504040204" pitchFamily="34" charset="-120"/>
                <a:cs typeface="Arial" panose="020B0604020202020204" pitchFamily="34" charset="0"/>
              </a:rPr>
              <a:t>Power BI Desktop</a:t>
            </a:r>
            <a:r>
              <a:rPr lang="zh-TW" altLang="en-US" sz="1600" dirty="0">
                <a:latin typeface="Arial" panose="020B0604020202020204" pitchFamily="34" charset="0"/>
                <a:ea typeface="微軟正黑體" panose="020B0604030504040204" pitchFamily="34" charset="-120"/>
                <a:cs typeface="Arial" panose="020B0604020202020204" pitchFamily="34" charset="0"/>
              </a:rPr>
              <a:t>應用程式工具（稱為線上</a:t>
            </a:r>
            <a:r>
              <a:rPr lang="en-US" altLang="zh-TW" sz="1600" dirty="0">
                <a:latin typeface="Arial" panose="020B0604020202020204" pitchFamily="34" charset="0"/>
                <a:ea typeface="微軟正黑體" panose="020B0604030504040204" pitchFamily="34" charset="-120"/>
                <a:cs typeface="Arial" panose="020B0604020202020204" pitchFamily="34" charset="0"/>
              </a:rPr>
              <a:t>SaaS</a:t>
            </a:r>
            <a:r>
              <a:rPr lang="zh-TW" altLang="en-US" sz="1600" dirty="0">
                <a:latin typeface="Arial" panose="020B0604020202020204" pitchFamily="34" charset="0"/>
                <a:ea typeface="微軟正黑體" panose="020B0604030504040204" pitchFamily="34" charset="-120"/>
                <a:cs typeface="Arial" panose="020B0604020202020204" pitchFamily="34" charset="0"/>
              </a:rPr>
              <a:t>服務＜或軟體＞），以及還有</a:t>
            </a:r>
            <a:r>
              <a:rPr lang="en-US" altLang="zh-TW" sz="1600" dirty="0">
                <a:latin typeface="Arial" panose="020B0604020202020204" pitchFamily="34" charset="0"/>
                <a:ea typeface="微軟正黑體" panose="020B0604030504040204" pitchFamily="34" charset="-120"/>
                <a:cs typeface="Arial" panose="020B0604020202020204" pitchFamily="34" charset="0"/>
              </a:rPr>
              <a:t>Windows</a:t>
            </a:r>
            <a:r>
              <a:rPr lang="zh-TW" altLang="en-US" sz="1600" dirty="0">
                <a:latin typeface="Arial" panose="020B0604020202020204" pitchFamily="34" charset="0"/>
                <a:ea typeface="微軟正黑體" panose="020B0604030504040204" pitchFamily="34" charset="-120"/>
                <a:cs typeface="Arial" panose="020B0604020202020204" pitchFamily="34" charset="0"/>
              </a:rPr>
              <a:t>手機和平板電腦、適用於</a:t>
            </a:r>
            <a:r>
              <a:rPr lang="en-US" altLang="zh-TW" sz="1600" dirty="0">
                <a:latin typeface="Arial" panose="020B0604020202020204" pitchFamily="34" charset="0"/>
                <a:ea typeface="微軟正黑體" panose="020B0604030504040204" pitchFamily="34" charset="-120"/>
                <a:cs typeface="Arial" panose="020B0604020202020204" pitchFamily="34" charset="0"/>
              </a:rPr>
              <a:t>iOS</a:t>
            </a:r>
            <a:r>
              <a:rPr lang="zh-TW" altLang="en-US" sz="1600" dirty="0">
                <a:latin typeface="Arial" panose="020B0604020202020204" pitchFamily="34" charset="0"/>
                <a:ea typeface="微軟正黑體" panose="020B0604030504040204" pitchFamily="34" charset="-120"/>
                <a:cs typeface="Arial" panose="020B0604020202020204" pitchFamily="34" charset="0"/>
              </a:rPr>
              <a:t>和</a:t>
            </a:r>
            <a:r>
              <a:rPr lang="en-US" altLang="zh-TW" sz="1600" dirty="0">
                <a:latin typeface="Arial" panose="020B0604020202020204" pitchFamily="34" charset="0"/>
                <a:ea typeface="微軟正黑體" panose="020B0604030504040204" pitchFamily="34" charset="-120"/>
                <a:cs typeface="Arial" panose="020B0604020202020204" pitchFamily="34" charset="0"/>
              </a:rPr>
              <a:t>Android</a:t>
            </a:r>
            <a:r>
              <a:rPr lang="zh-TW" altLang="en-US" sz="1600" dirty="0">
                <a:latin typeface="Arial" panose="020B0604020202020204" pitchFamily="34" charset="0"/>
                <a:ea typeface="微軟正黑體" panose="020B0604030504040204" pitchFamily="34" charset="-120"/>
                <a:cs typeface="Arial" panose="020B0604020202020204" pitchFamily="34" charset="0"/>
              </a:rPr>
              <a:t>裝置上的</a:t>
            </a:r>
            <a:r>
              <a:rPr lang="en-US" altLang="zh-TW" sz="1600" dirty="0">
                <a:latin typeface="Arial" panose="020B0604020202020204" pitchFamily="34" charset="0"/>
                <a:ea typeface="微軟正黑體" panose="020B0604030504040204" pitchFamily="34" charset="-120"/>
                <a:cs typeface="Arial" panose="020B0604020202020204" pitchFamily="34" charset="0"/>
              </a:rPr>
              <a:t>Power BI APP</a:t>
            </a:r>
            <a:r>
              <a:rPr lang="zh-TW" altLang="en-US" sz="1600" dirty="0">
                <a:latin typeface="Arial" panose="020B0604020202020204" pitchFamily="34" charset="0"/>
                <a:ea typeface="微軟正黑體" panose="020B0604030504040204" pitchFamily="34" charset="-120"/>
                <a:cs typeface="Arial" panose="020B0604020202020204" pitchFamily="34" charset="0"/>
              </a:rPr>
              <a:t>應用程式。</a:t>
            </a:r>
            <a:r>
              <a:rPr lang="zh-TW" altLang="en-US" sz="1600" b="1" dirty="0">
                <a:latin typeface="Arial" panose="020B0604020202020204" pitchFamily="34" charset="0"/>
                <a:ea typeface="微軟正黑體" panose="020B0604030504040204" pitchFamily="34" charset="-120"/>
                <a:cs typeface="Arial" panose="020B0604020202020204" pitchFamily="34" charset="0"/>
              </a:rPr>
              <a:t>以下是兩者比較。</a:t>
            </a:r>
            <a:endParaRPr lang="zh-TW" altLang="zh-TW" sz="1600" b="1" dirty="0">
              <a:solidFill>
                <a:srgbClr val="C00000"/>
              </a:solidFill>
              <a:latin typeface="Arial" panose="020B0604020202020204" pitchFamily="34" charset="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34561610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1097280" y="286603"/>
            <a:ext cx="10058400" cy="646651"/>
          </a:xfrm>
        </p:spPr>
        <p:txBody>
          <a:bodyPr anchor="ctr">
            <a:normAutofit/>
          </a:bodyPr>
          <a:lstStyle/>
          <a:p>
            <a:r>
              <a:rPr lang="en-US" altLang="zh-TW" sz="3200" dirty="0">
                <a:latin typeface="Arial Unicode MS" panose="020B0604020202020204" pitchFamily="34" charset="-120"/>
                <a:ea typeface="Arial Unicode MS" panose="020B0604020202020204" pitchFamily="34" charset="-120"/>
                <a:cs typeface="Arial Unicode MS" panose="020B0604020202020204" pitchFamily="34" charset="-120"/>
              </a:rPr>
              <a:t>Power BI</a:t>
            </a:r>
            <a:r>
              <a:rPr lang="zh-TW" altLang="en-US" sz="3200" dirty="0">
                <a:latin typeface="Arial Unicode MS" panose="020B0604020202020204" pitchFamily="34" charset="-120"/>
                <a:ea typeface="Arial Unicode MS" panose="020B0604020202020204" pitchFamily="34" charset="-120"/>
                <a:cs typeface="Arial Unicode MS" panose="020B0604020202020204" pitchFamily="34" charset="-120"/>
              </a:rPr>
              <a:t>服務 </a:t>
            </a:r>
            <a:r>
              <a:rPr lang="en-US" altLang="zh-TW" sz="3200" dirty="0">
                <a:latin typeface="Arial Unicode MS" panose="020B0604020202020204" pitchFamily="34" charset="-120"/>
                <a:ea typeface="Arial Unicode MS" panose="020B0604020202020204" pitchFamily="34" charset="-120"/>
                <a:cs typeface="Arial Unicode MS" panose="020B0604020202020204" pitchFamily="34" charset="-120"/>
              </a:rPr>
              <a:t>(2)</a:t>
            </a:r>
            <a:r>
              <a:rPr lang="zh-TW" altLang="en-US" sz="32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2400" dirty="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2400" dirty="0">
                <a:latin typeface="Arial Unicode MS" panose="020B0604020202020204" pitchFamily="34" charset="-120"/>
                <a:ea typeface="Arial Unicode MS" panose="020B0604020202020204" pitchFamily="34" charset="-120"/>
                <a:cs typeface="Arial Unicode MS" panose="020B0604020202020204" pitchFamily="34" charset="-120"/>
              </a:rPr>
              <a:t>比較</a:t>
            </a:r>
            <a:r>
              <a:rPr lang="en-US" altLang="zh-TW" sz="2400" dirty="0">
                <a:latin typeface="Arial Unicode MS" panose="020B0604020202020204" pitchFamily="34" charset="-120"/>
                <a:ea typeface="Arial Unicode MS" panose="020B0604020202020204" pitchFamily="34" charset="-120"/>
                <a:cs typeface="Arial Unicode MS" panose="020B0604020202020204" pitchFamily="34" charset="-120"/>
              </a:rPr>
              <a:t>Power BI</a:t>
            </a:r>
            <a:r>
              <a:rPr lang="zh-TW" altLang="en-US" sz="2400" dirty="0">
                <a:latin typeface="Arial Unicode MS" panose="020B0604020202020204" pitchFamily="34" charset="-120"/>
                <a:ea typeface="Arial Unicode MS" panose="020B0604020202020204" pitchFamily="34" charset="-120"/>
                <a:cs typeface="Arial Unicode MS" panose="020B0604020202020204" pitchFamily="34" charset="-120"/>
              </a:rPr>
              <a:t>與</a:t>
            </a:r>
            <a:r>
              <a:rPr lang="en-US" altLang="zh-TW" sz="2400" dirty="0">
                <a:latin typeface="Arial Unicode MS" panose="020B0604020202020204" pitchFamily="34" charset="-120"/>
                <a:ea typeface="Arial Unicode MS" panose="020B0604020202020204" pitchFamily="34" charset="-120"/>
                <a:cs typeface="Arial Unicode MS" panose="020B0604020202020204" pitchFamily="34" charset="-120"/>
              </a:rPr>
              <a:t>Power BI Pro</a:t>
            </a:r>
            <a:endParaRPr lang="en-US" altLang="zh-TW" sz="36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5" name="投影片編號版面配置區 4"/>
          <p:cNvSpPr>
            <a:spLocks noGrp="1"/>
          </p:cNvSpPr>
          <p:nvPr>
            <p:ph type="sldNum" sz="quarter" idx="12"/>
          </p:nvPr>
        </p:nvSpPr>
        <p:spPr/>
        <p:txBody>
          <a:bodyPr/>
          <a:lstStyle/>
          <a:p>
            <a:fld id="{11B4A2A8-A00E-4F1C-9709-1E086613E24F}" type="slidenum">
              <a:rPr lang="zh-TW" altLang="en-US" smtClean="0"/>
              <a:t>33</a:t>
            </a:fld>
            <a:endParaRPr lang="zh-TW" altLang="en-US"/>
          </a:p>
        </p:txBody>
      </p:sp>
      <p:sp>
        <p:nvSpPr>
          <p:cNvPr id="9" name="矩形 8"/>
          <p:cNvSpPr/>
          <p:nvPr/>
        </p:nvSpPr>
        <p:spPr>
          <a:xfrm>
            <a:off x="1027521" y="1148708"/>
            <a:ext cx="10737131" cy="1169551"/>
          </a:xfrm>
          <a:prstGeom prst="rect">
            <a:avLst/>
          </a:prstGeom>
        </p:spPr>
        <p:txBody>
          <a:bodyPr wrap="square">
            <a:spAutoFit/>
          </a:bodyPr>
          <a:lstStyle/>
          <a:p>
            <a:pPr marL="285750" indent="-285750">
              <a:lnSpc>
                <a:spcPts val="2400"/>
              </a:lnSpc>
              <a:spcBef>
                <a:spcPts val="600"/>
              </a:spcBef>
              <a:buClr>
                <a:schemeClr val="accent1">
                  <a:lumMod val="75000"/>
                </a:schemeClr>
              </a:buClr>
              <a:buFont typeface="Wingdings" panose="05000000000000000000" pitchFamily="2" charset="2"/>
              <a:buChar char="l"/>
            </a:pPr>
            <a:r>
              <a:rPr lang="en-US" altLang="zh-TW" sz="1600" dirty="0">
                <a:latin typeface="Arial" panose="020B0604020202020204" pitchFamily="34" charset="0"/>
                <a:ea typeface="微軟正黑體" panose="020B0604030504040204" pitchFamily="34" charset="-120"/>
                <a:cs typeface="Arial" panose="020B0604020202020204" pitchFamily="34" charset="0"/>
              </a:rPr>
              <a:t>Power BI Pro</a:t>
            </a:r>
            <a:r>
              <a:rPr lang="zh-TW" altLang="en-US" sz="1600" dirty="0">
                <a:latin typeface="Arial" panose="020B0604020202020204" pitchFamily="34" charset="0"/>
                <a:ea typeface="微軟正黑體" panose="020B0604030504040204" pitchFamily="34" charset="-120"/>
                <a:cs typeface="Arial" panose="020B0604020202020204" pitchFamily="34" charset="0"/>
              </a:rPr>
              <a:t>除了提供和</a:t>
            </a:r>
            <a:r>
              <a:rPr lang="en-US" altLang="zh-TW" sz="1600" dirty="0">
                <a:latin typeface="Arial" panose="020B0604020202020204" pitchFamily="34" charset="0"/>
                <a:ea typeface="微軟正黑體" panose="020B0604030504040204" pitchFamily="34" charset="-120"/>
                <a:cs typeface="Arial" panose="020B0604020202020204" pitchFamily="34" charset="0"/>
              </a:rPr>
              <a:t>Power BI</a:t>
            </a:r>
            <a:r>
              <a:rPr lang="zh-TW" altLang="en-US" sz="1600" dirty="0">
                <a:latin typeface="Arial" panose="020B0604020202020204" pitchFamily="34" charset="0"/>
                <a:ea typeface="微軟正黑體" panose="020B0604030504040204" pitchFamily="34" charset="-120"/>
                <a:cs typeface="Arial" panose="020B0604020202020204" pitchFamily="34" charset="0"/>
              </a:rPr>
              <a:t>所有相同的功能之外。</a:t>
            </a:r>
            <a:endParaRPr lang="en-US" altLang="zh-TW" sz="1600" dirty="0">
              <a:latin typeface="Arial" panose="020B0604020202020204" pitchFamily="34" charset="0"/>
              <a:ea typeface="微軟正黑體" panose="020B0604030504040204" pitchFamily="34" charset="-120"/>
              <a:cs typeface="Arial" panose="020B0604020202020204" pitchFamily="34" charset="0"/>
            </a:endParaRPr>
          </a:p>
          <a:p>
            <a:pPr marL="285750" indent="-285750">
              <a:lnSpc>
                <a:spcPts val="2400"/>
              </a:lnSpc>
              <a:spcBef>
                <a:spcPts val="600"/>
              </a:spcBef>
              <a:buClr>
                <a:schemeClr val="accent1">
                  <a:lumMod val="75000"/>
                </a:schemeClr>
              </a:buClr>
              <a:buFont typeface="Wingdings" panose="05000000000000000000" pitchFamily="2" charset="2"/>
              <a:buChar char="l"/>
            </a:pPr>
            <a:r>
              <a:rPr lang="zh-TW" altLang="en-US" sz="1600" dirty="0">
                <a:latin typeface="Arial" panose="020B0604020202020204" pitchFamily="34" charset="0"/>
                <a:ea typeface="微軟正黑體" panose="020B0604030504040204" pitchFamily="34" charset="-120"/>
                <a:cs typeface="Arial" panose="020B0604020202020204" pitchFamily="34" charset="0"/>
              </a:rPr>
              <a:t>額外的功能，包含更多的儲存容量、將資料重新整理設定頻率排程、具有完整互動性的即時資料來源、群組等。</a:t>
            </a:r>
            <a:endParaRPr lang="en-US" altLang="zh-TW" sz="1600" dirty="0">
              <a:latin typeface="Arial" panose="020B0604020202020204" pitchFamily="34" charset="0"/>
              <a:ea typeface="微軟正黑體" panose="020B0604030504040204" pitchFamily="34" charset="-120"/>
              <a:cs typeface="Arial" panose="020B0604020202020204" pitchFamily="34" charset="0"/>
            </a:endParaRPr>
          </a:p>
          <a:p>
            <a:pPr marL="285750" indent="-285750">
              <a:lnSpc>
                <a:spcPts val="2400"/>
              </a:lnSpc>
              <a:spcBef>
                <a:spcPts val="600"/>
              </a:spcBef>
              <a:buClr>
                <a:schemeClr val="accent1">
                  <a:lumMod val="75000"/>
                </a:schemeClr>
              </a:buClr>
              <a:buFont typeface="Wingdings" panose="05000000000000000000" pitchFamily="2" charset="2"/>
              <a:buChar char="l"/>
            </a:pPr>
            <a:r>
              <a:rPr lang="zh-TW" altLang="en-US" sz="1600" b="1" dirty="0">
                <a:latin typeface="Arial" panose="020B0604020202020204" pitchFamily="34" charset="0"/>
                <a:ea typeface="微軟正黑體" panose="020B0604030504040204" pitchFamily="34" charset="-120"/>
                <a:cs typeface="Arial" panose="020B0604020202020204" pitchFamily="34" charset="0"/>
              </a:rPr>
              <a:t>以下是兩者比較。</a:t>
            </a:r>
            <a:endParaRPr lang="zh-TW" altLang="zh-TW" sz="1600" b="1" dirty="0">
              <a:solidFill>
                <a:srgbClr val="C00000"/>
              </a:solidFill>
              <a:latin typeface="Arial" panose="020B0604020202020204" pitchFamily="34" charset="0"/>
              <a:ea typeface="微軟正黑體" panose="020B0604030504040204" pitchFamily="34" charset="-120"/>
              <a:cs typeface="Arial" panose="020B0604020202020204" pitchFamily="34" charset="0"/>
            </a:endParaRPr>
          </a:p>
        </p:txBody>
      </p:sp>
      <p:graphicFrame>
        <p:nvGraphicFramePr>
          <p:cNvPr id="6" name="表格 5"/>
          <p:cNvGraphicFramePr>
            <a:graphicFrameLocks noGrp="1"/>
          </p:cNvGraphicFramePr>
          <p:nvPr>
            <p:extLst/>
          </p:nvPr>
        </p:nvGraphicFramePr>
        <p:xfrm>
          <a:off x="1097280" y="2356701"/>
          <a:ext cx="10058400" cy="4025247"/>
        </p:xfrm>
        <a:graphic>
          <a:graphicData uri="http://schemas.openxmlformats.org/drawingml/2006/table">
            <a:tbl>
              <a:tblPr firstRow="1" firstCol="1" bandRow="1">
                <a:tableStyleId>{7DF18680-E054-41AD-8BC1-D1AEF772440D}</a:tableStyleId>
              </a:tblPr>
              <a:tblGrid>
                <a:gridCol w="4140037">
                  <a:extLst>
                    <a:ext uri="{9D8B030D-6E8A-4147-A177-3AD203B41FA5}">
                      <a16:colId xmlns:a16="http://schemas.microsoft.com/office/drawing/2014/main" val="20000"/>
                    </a:ext>
                  </a:extLst>
                </a:gridCol>
                <a:gridCol w="2369759">
                  <a:extLst>
                    <a:ext uri="{9D8B030D-6E8A-4147-A177-3AD203B41FA5}">
                      <a16:colId xmlns:a16="http://schemas.microsoft.com/office/drawing/2014/main" val="20001"/>
                    </a:ext>
                  </a:extLst>
                </a:gridCol>
                <a:gridCol w="3548604">
                  <a:extLst>
                    <a:ext uri="{9D8B030D-6E8A-4147-A177-3AD203B41FA5}">
                      <a16:colId xmlns:a16="http://schemas.microsoft.com/office/drawing/2014/main" val="20002"/>
                    </a:ext>
                  </a:extLst>
                </a:gridCol>
              </a:tblGrid>
              <a:tr h="327983">
                <a:tc>
                  <a:txBody>
                    <a:bodyPr/>
                    <a:lstStyle/>
                    <a:p>
                      <a:pPr algn="ctr">
                        <a:spcAft>
                          <a:spcPts val="0"/>
                        </a:spcAft>
                      </a:pPr>
                      <a:r>
                        <a:rPr lang="zh-TW" sz="1600" kern="100" dirty="0">
                          <a:effectLst/>
                          <a:latin typeface="Arial" panose="020B0604020202020204" pitchFamily="34" charset="0"/>
                          <a:ea typeface="微軟正黑體" panose="020B0604030504040204" pitchFamily="34" charset="-120"/>
                          <a:cs typeface="Arial" panose="020B0604020202020204" pitchFamily="34" charset="0"/>
                        </a:rPr>
                        <a:t>功能</a:t>
                      </a:r>
                    </a:p>
                  </a:txBody>
                  <a:tcPr marL="17780" marR="17780" marT="0" marB="0" anchor="ctr">
                    <a:solidFill>
                      <a:srgbClr val="0070C0"/>
                    </a:solidFill>
                  </a:tcPr>
                </a:tc>
                <a:tc>
                  <a:txBody>
                    <a:bodyPr/>
                    <a:lstStyle/>
                    <a:p>
                      <a:pPr algn="ctr">
                        <a:spcAft>
                          <a:spcPts val="0"/>
                        </a:spcAft>
                      </a:pPr>
                      <a:r>
                        <a:rPr lang="en-US" sz="1600" kern="100" dirty="0">
                          <a:effectLst/>
                          <a:latin typeface="Arial" panose="020B0604020202020204" pitchFamily="34" charset="0"/>
                          <a:ea typeface="微軟正黑體" panose="020B0604030504040204" pitchFamily="34" charset="-120"/>
                          <a:cs typeface="Arial" panose="020B0604020202020204" pitchFamily="34" charset="0"/>
                        </a:rPr>
                        <a:t>Power BI Desktop</a:t>
                      </a:r>
                      <a:endParaRPr lang="zh-TW" sz="1600" kern="100" dirty="0">
                        <a:effectLst/>
                        <a:latin typeface="Arial" panose="020B0604020202020204" pitchFamily="34" charset="0"/>
                        <a:ea typeface="微軟正黑體" panose="020B0604030504040204" pitchFamily="34" charset="-120"/>
                        <a:cs typeface="Arial" panose="020B0604020202020204" pitchFamily="34" charset="0"/>
                      </a:endParaRPr>
                    </a:p>
                  </a:txBody>
                  <a:tcPr marL="17780" marR="17780" marT="0" marB="0" anchor="ctr"/>
                </a:tc>
                <a:tc>
                  <a:txBody>
                    <a:bodyPr/>
                    <a:lstStyle/>
                    <a:p>
                      <a:pPr algn="ctr">
                        <a:spcAft>
                          <a:spcPts val="0"/>
                        </a:spcAft>
                      </a:pPr>
                      <a:r>
                        <a:rPr lang="en-US" sz="1600" kern="100" dirty="0">
                          <a:effectLst/>
                          <a:latin typeface="Arial" panose="020B0604020202020204" pitchFamily="34" charset="0"/>
                          <a:ea typeface="微軟正黑體" panose="020B0604030504040204" pitchFamily="34" charset="-120"/>
                          <a:cs typeface="Arial" panose="020B0604020202020204" pitchFamily="34" charset="0"/>
                        </a:rPr>
                        <a:t>Power BI Pro</a:t>
                      </a:r>
                      <a:endParaRPr lang="zh-TW" sz="1600" kern="100" dirty="0">
                        <a:effectLst/>
                        <a:latin typeface="Arial" panose="020B0604020202020204" pitchFamily="34" charset="0"/>
                        <a:ea typeface="微軟正黑體" panose="020B0604030504040204" pitchFamily="34" charset="-120"/>
                        <a:cs typeface="Arial" panose="020B0604020202020204" pitchFamily="34" charset="0"/>
                      </a:endParaRPr>
                    </a:p>
                  </a:txBody>
                  <a:tcPr marL="17780" marR="17780" marT="0" marB="0" anchor="ctr"/>
                </a:tc>
                <a:extLst>
                  <a:ext uri="{0D108BD9-81ED-4DB2-BD59-A6C34878D82A}">
                    <a16:rowId xmlns:a16="http://schemas.microsoft.com/office/drawing/2014/main" val="10000"/>
                  </a:ext>
                </a:extLst>
              </a:tr>
              <a:tr h="655966">
                <a:tc>
                  <a:txBody>
                    <a:bodyPr/>
                    <a:lstStyle/>
                    <a:p>
                      <a:pPr algn="l">
                        <a:spcAft>
                          <a:spcPts val="0"/>
                        </a:spcAft>
                      </a:pPr>
                      <a:r>
                        <a:rPr lang="zh-TW" sz="1600" kern="100">
                          <a:effectLst/>
                          <a:latin typeface="Arial" panose="020B0604020202020204" pitchFamily="34" charset="0"/>
                          <a:ea typeface="微軟正黑體" panose="020B0604030504040204" pitchFamily="34" charset="-120"/>
                          <a:cs typeface="Arial" panose="020B0604020202020204" pitchFamily="34" charset="0"/>
                        </a:rPr>
                        <a:t>免費與否</a:t>
                      </a:r>
                    </a:p>
                  </a:txBody>
                  <a:tcPr marL="17780" marR="17780" marT="0" marB="0" anchor="ctr"/>
                </a:tc>
                <a:tc>
                  <a:txBody>
                    <a:bodyPr/>
                    <a:lstStyle/>
                    <a:p>
                      <a:pPr algn="ctr">
                        <a:spcAft>
                          <a:spcPts val="0"/>
                        </a:spcAft>
                      </a:pPr>
                      <a:r>
                        <a:rPr lang="en-US" sz="1600" kern="100">
                          <a:effectLst/>
                          <a:latin typeface="Arial" panose="020B0604020202020204" pitchFamily="34" charset="0"/>
                          <a:ea typeface="微軟正黑體" panose="020B0604030504040204" pitchFamily="34" charset="-120"/>
                          <a:cs typeface="Arial" panose="020B0604020202020204" pitchFamily="34" charset="0"/>
                        </a:rPr>
                        <a:t>V</a:t>
                      </a:r>
                      <a:endParaRPr lang="zh-TW" sz="1600" kern="100">
                        <a:effectLst/>
                        <a:latin typeface="Arial" panose="020B0604020202020204" pitchFamily="34" charset="0"/>
                        <a:ea typeface="微軟正黑體" panose="020B0604030504040204" pitchFamily="34" charset="-120"/>
                        <a:cs typeface="Arial" panose="020B0604020202020204" pitchFamily="34" charset="0"/>
                      </a:endParaRPr>
                    </a:p>
                  </a:txBody>
                  <a:tcPr marL="17780" marR="17780" marT="0" marB="0" anchor="ctr"/>
                </a:tc>
                <a:tc>
                  <a:txBody>
                    <a:bodyPr/>
                    <a:lstStyle/>
                    <a:p>
                      <a:pPr algn="ctr">
                        <a:spcAft>
                          <a:spcPts val="0"/>
                        </a:spcAft>
                      </a:pPr>
                      <a:r>
                        <a:rPr lang="en-US" sz="1600" kern="100">
                          <a:effectLst/>
                          <a:latin typeface="Arial" panose="020B0604020202020204" pitchFamily="34" charset="0"/>
                          <a:ea typeface="微軟正黑體" panose="020B0604030504040204" pitchFamily="34" charset="-120"/>
                          <a:cs typeface="Arial" panose="020B0604020202020204" pitchFamily="34" charset="0"/>
                        </a:rPr>
                        <a:t>NT$320.00 1 User</a:t>
                      </a:r>
                      <a:r>
                        <a:rPr lang="zh-TW" sz="1600" kern="100">
                          <a:effectLst/>
                          <a:latin typeface="Arial" panose="020B0604020202020204" pitchFamily="34" charset="0"/>
                          <a:ea typeface="微軟正黑體" panose="020B0604030504040204" pitchFamily="34" charset="-120"/>
                          <a:cs typeface="Arial" panose="020B0604020202020204" pitchFamily="34" charset="0"/>
                        </a:rPr>
                        <a:t>／</a:t>
                      </a:r>
                      <a:r>
                        <a:rPr lang="en-US" sz="1600" kern="100">
                          <a:effectLst/>
                          <a:latin typeface="Arial" panose="020B0604020202020204" pitchFamily="34" charset="0"/>
                          <a:ea typeface="微軟正黑體" panose="020B0604030504040204" pitchFamily="34" charset="-120"/>
                          <a:cs typeface="Arial" panose="020B0604020202020204" pitchFamily="34" charset="0"/>
                        </a:rPr>
                        <a:t>Month</a:t>
                      </a:r>
                      <a:endParaRPr lang="zh-TW" sz="1600" kern="100">
                        <a:effectLst/>
                        <a:latin typeface="Arial" panose="020B0604020202020204" pitchFamily="34" charset="0"/>
                        <a:ea typeface="微軟正黑體" panose="020B0604030504040204" pitchFamily="34" charset="-120"/>
                        <a:cs typeface="Arial" panose="020B0604020202020204" pitchFamily="34" charset="0"/>
                      </a:endParaRPr>
                    </a:p>
                    <a:p>
                      <a:pPr algn="ctr">
                        <a:spcAft>
                          <a:spcPts val="0"/>
                        </a:spcAft>
                      </a:pPr>
                      <a:r>
                        <a:rPr lang="zh-TW" sz="1600" kern="100">
                          <a:effectLst/>
                          <a:latin typeface="Arial" panose="020B0604020202020204" pitchFamily="34" charset="0"/>
                          <a:ea typeface="微軟正黑體" panose="020B0604030504040204" pitchFamily="34" charset="-120"/>
                          <a:cs typeface="Arial" panose="020B0604020202020204" pitchFamily="34" charset="0"/>
                        </a:rPr>
                        <a:t>（可免費試用</a:t>
                      </a:r>
                      <a:r>
                        <a:rPr lang="en-US" sz="1600" kern="100">
                          <a:effectLst/>
                          <a:latin typeface="Arial" panose="020B0604020202020204" pitchFamily="34" charset="0"/>
                          <a:ea typeface="微軟正黑體" panose="020B0604030504040204" pitchFamily="34" charset="-120"/>
                          <a:cs typeface="Arial" panose="020B0604020202020204" pitchFamily="34" charset="0"/>
                        </a:rPr>
                        <a:t>Pro </a:t>
                      </a:r>
                      <a:r>
                        <a:rPr lang="zh-TW" sz="1600" kern="100">
                          <a:effectLst/>
                          <a:latin typeface="Arial" panose="020B0604020202020204" pitchFamily="34" charset="0"/>
                          <a:ea typeface="微軟正黑體" panose="020B0604030504040204" pitchFamily="34" charset="-120"/>
                          <a:cs typeface="Arial" panose="020B0604020202020204" pitchFamily="34" charset="0"/>
                        </a:rPr>
                        <a:t>版</a:t>
                      </a:r>
                      <a:r>
                        <a:rPr lang="en-US" sz="1600" kern="100">
                          <a:effectLst/>
                          <a:latin typeface="Arial" panose="020B0604020202020204" pitchFamily="34" charset="0"/>
                          <a:ea typeface="微軟正黑體" panose="020B0604030504040204" pitchFamily="34" charset="-120"/>
                          <a:cs typeface="Arial" panose="020B0604020202020204" pitchFamily="34" charset="0"/>
                        </a:rPr>
                        <a:t>60</a:t>
                      </a:r>
                      <a:r>
                        <a:rPr lang="zh-TW" sz="1600" kern="100">
                          <a:effectLst/>
                          <a:latin typeface="Arial" panose="020B0604020202020204" pitchFamily="34" charset="0"/>
                          <a:ea typeface="微軟正黑體" panose="020B0604030504040204" pitchFamily="34" charset="-120"/>
                          <a:cs typeface="Arial" panose="020B0604020202020204" pitchFamily="34" charset="0"/>
                        </a:rPr>
                        <a:t>天）</a:t>
                      </a:r>
                    </a:p>
                  </a:txBody>
                  <a:tcPr marL="17780" marR="17780" marT="0" marB="0" anchor="ctr"/>
                </a:tc>
                <a:extLst>
                  <a:ext uri="{0D108BD9-81ED-4DB2-BD59-A6C34878D82A}">
                    <a16:rowId xmlns:a16="http://schemas.microsoft.com/office/drawing/2014/main" val="10001"/>
                  </a:ext>
                </a:extLst>
              </a:tr>
              <a:tr h="357800">
                <a:tc>
                  <a:txBody>
                    <a:bodyPr/>
                    <a:lstStyle/>
                    <a:p>
                      <a:pPr algn="l">
                        <a:spcAft>
                          <a:spcPts val="0"/>
                        </a:spcAft>
                      </a:pPr>
                      <a:r>
                        <a:rPr lang="zh-TW" sz="1600" kern="100">
                          <a:effectLst/>
                          <a:latin typeface="Arial" panose="020B0604020202020204" pitchFamily="34" charset="0"/>
                          <a:ea typeface="微軟正黑體" panose="020B0604030504040204" pitchFamily="34" charset="-120"/>
                          <a:cs typeface="Arial" panose="020B0604020202020204" pitchFamily="34" charset="0"/>
                        </a:rPr>
                        <a:t>連接超過</a:t>
                      </a:r>
                      <a:r>
                        <a:rPr lang="en-US" sz="1600" kern="100">
                          <a:effectLst/>
                          <a:latin typeface="Arial" panose="020B0604020202020204" pitchFamily="34" charset="0"/>
                          <a:ea typeface="微軟正黑體" panose="020B0604030504040204" pitchFamily="34" charset="-120"/>
                          <a:cs typeface="Arial" panose="020B0604020202020204" pitchFamily="34" charset="0"/>
                        </a:rPr>
                        <a:t>90</a:t>
                      </a:r>
                      <a:r>
                        <a:rPr lang="zh-TW" sz="1600" kern="100">
                          <a:effectLst/>
                          <a:latin typeface="Arial" panose="020B0604020202020204" pitchFamily="34" charset="0"/>
                          <a:ea typeface="微軟正黑體" panose="020B0604030504040204" pitchFamily="34" charset="-120"/>
                          <a:cs typeface="Arial" panose="020B0604020202020204" pitchFamily="34" charset="0"/>
                        </a:rPr>
                        <a:t>個資料來源</a:t>
                      </a:r>
                      <a:r>
                        <a:rPr lang="en-US" sz="1600" kern="100">
                          <a:effectLst/>
                          <a:latin typeface="Arial" panose="020B0604020202020204" pitchFamily="34" charset="0"/>
                          <a:ea typeface="微軟正黑體" panose="020B0604030504040204" pitchFamily="34" charset="-120"/>
                          <a:cs typeface="Arial" panose="020B0604020202020204" pitchFamily="34" charset="0"/>
                        </a:rPr>
                        <a:t>**</a:t>
                      </a:r>
                      <a:endParaRPr lang="zh-TW" sz="1600" kern="100">
                        <a:effectLst/>
                        <a:latin typeface="Arial" panose="020B0604020202020204" pitchFamily="34" charset="0"/>
                        <a:ea typeface="微軟正黑體" panose="020B0604030504040204" pitchFamily="34" charset="-120"/>
                        <a:cs typeface="Arial" panose="020B0604020202020204" pitchFamily="34" charset="0"/>
                      </a:endParaRPr>
                    </a:p>
                  </a:txBody>
                  <a:tcPr marL="17780" marR="17780" marT="0" marB="0" anchor="ctr"/>
                </a:tc>
                <a:tc>
                  <a:txBody>
                    <a:bodyPr/>
                    <a:lstStyle/>
                    <a:p>
                      <a:pPr algn="ctr">
                        <a:spcAft>
                          <a:spcPts val="0"/>
                        </a:spcAft>
                      </a:pPr>
                      <a:r>
                        <a:rPr lang="en-US" sz="1600" kern="100">
                          <a:effectLst/>
                          <a:latin typeface="Arial" panose="020B0604020202020204" pitchFamily="34" charset="0"/>
                          <a:ea typeface="微軟正黑體" panose="020B0604030504040204" pitchFamily="34" charset="-120"/>
                          <a:cs typeface="Arial" panose="020B0604020202020204" pitchFamily="34" charset="0"/>
                        </a:rPr>
                        <a:t>V</a:t>
                      </a:r>
                      <a:endParaRPr lang="zh-TW" sz="1600" kern="100">
                        <a:effectLst/>
                        <a:latin typeface="Arial" panose="020B0604020202020204" pitchFamily="34" charset="0"/>
                        <a:ea typeface="微軟正黑體" panose="020B0604030504040204" pitchFamily="34" charset="-120"/>
                        <a:cs typeface="Arial" panose="020B0604020202020204" pitchFamily="34" charset="0"/>
                      </a:endParaRPr>
                    </a:p>
                  </a:txBody>
                  <a:tcPr marL="17780" marR="17780" marT="0" marB="0" anchor="ctr"/>
                </a:tc>
                <a:tc>
                  <a:txBody>
                    <a:bodyPr/>
                    <a:lstStyle/>
                    <a:p>
                      <a:pPr algn="ctr">
                        <a:spcAft>
                          <a:spcPts val="0"/>
                        </a:spcAft>
                      </a:pPr>
                      <a:r>
                        <a:rPr lang="en-US" sz="1600" kern="100">
                          <a:effectLst/>
                          <a:latin typeface="Arial" panose="020B0604020202020204" pitchFamily="34" charset="0"/>
                          <a:ea typeface="微軟正黑體" panose="020B0604030504040204" pitchFamily="34" charset="-120"/>
                          <a:cs typeface="Arial" panose="020B0604020202020204" pitchFamily="34" charset="0"/>
                        </a:rPr>
                        <a:t>V</a:t>
                      </a:r>
                      <a:endParaRPr lang="zh-TW" sz="1600" kern="100">
                        <a:effectLst/>
                        <a:latin typeface="Arial" panose="020B0604020202020204" pitchFamily="34" charset="0"/>
                        <a:ea typeface="微軟正黑體" panose="020B0604030504040204" pitchFamily="34" charset="-120"/>
                        <a:cs typeface="Arial" panose="020B0604020202020204" pitchFamily="34" charset="0"/>
                      </a:endParaRPr>
                    </a:p>
                  </a:txBody>
                  <a:tcPr marL="17780" marR="17780" marT="0" marB="0" anchor="ctr"/>
                </a:tc>
                <a:extLst>
                  <a:ext uri="{0D108BD9-81ED-4DB2-BD59-A6C34878D82A}">
                    <a16:rowId xmlns:a16="http://schemas.microsoft.com/office/drawing/2014/main" val="10002"/>
                  </a:ext>
                </a:extLst>
              </a:tr>
              <a:tr h="327983">
                <a:tc>
                  <a:txBody>
                    <a:bodyPr/>
                    <a:lstStyle/>
                    <a:p>
                      <a:pPr algn="l">
                        <a:spcAft>
                          <a:spcPts val="0"/>
                        </a:spcAft>
                      </a:pPr>
                      <a:r>
                        <a:rPr lang="zh-TW" sz="1600" kern="100">
                          <a:effectLst/>
                          <a:latin typeface="Arial" panose="020B0604020202020204" pitchFamily="34" charset="0"/>
                          <a:ea typeface="微軟正黑體" panose="020B0604030504040204" pitchFamily="34" charset="-120"/>
                          <a:cs typeface="Arial" panose="020B0604020202020204" pitchFamily="34" charset="0"/>
                        </a:rPr>
                        <a:t>可匯出至</a:t>
                      </a:r>
                      <a:r>
                        <a:rPr lang="en-US" sz="1600" kern="100">
                          <a:effectLst/>
                          <a:latin typeface="Arial" panose="020B0604020202020204" pitchFamily="34" charset="0"/>
                          <a:ea typeface="微軟正黑體" panose="020B0604030504040204" pitchFamily="34" charset="-120"/>
                          <a:cs typeface="Arial" panose="020B0604020202020204" pitchFamily="34" charset="0"/>
                        </a:rPr>
                        <a:t> PowerPoint</a:t>
                      </a:r>
                      <a:r>
                        <a:rPr lang="zh-TW" sz="1600" kern="100">
                          <a:effectLst/>
                          <a:latin typeface="Arial" panose="020B0604020202020204" pitchFamily="34" charset="0"/>
                          <a:ea typeface="微軟正黑體" panose="020B0604030504040204" pitchFamily="34" charset="-120"/>
                          <a:cs typeface="Arial" panose="020B0604020202020204" pitchFamily="34" charset="0"/>
                        </a:rPr>
                        <a:t>、</a:t>
                      </a:r>
                      <a:r>
                        <a:rPr lang="en-US" sz="1600" kern="100">
                          <a:effectLst/>
                          <a:latin typeface="Arial" panose="020B0604020202020204" pitchFamily="34" charset="0"/>
                          <a:ea typeface="微軟正黑體" panose="020B0604030504040204" pitchFamily="34" charset="-120"/>
                          <a:cs typeface="Arial" panose="020B0604020202020204" pitchFamily="34" charset="0"/>
                        </a:rPr>
                        <a:t>Excel</a:t>
                      </a:r>
                      <a:r>
                        <a:rPr lang="zh-TW" sz="1600" kern="100">
                          <a:effectLst/>
                          <a:latin typeface="Arial" panose="020B0604020202020204" pitchFamily="34" charset="0"/>
                          <a:ea typeface="微軟正黑體" panose="020B0604030504040204" pitchFamily="34" charset="-120"/>
                          <a:cs typeface="Arial" panose="020B0604020202020204" pitchFamily="34" charset="0"/>
                        </a:rPr>
                        <a:t>、</a:t>
                      </a:r>
                      <a:r>
                        <a:rPr lang="en-US" sz="1600" kern="100">
                          <a:effectLst/>
                          <a:latin typeface="Arial" panose="020B0604020202020204" pitchFamily="34" charset="0"/>
                          <a:ea typeface="微軟正黑體" panose="020B0604030504040204" pitchFamily="34" charset="-120"/>
                          <a:cs typeface="Arial" panose="020B0604020202020204" pitchFamily="34" charset="0"/>
                        </a:rPr>
                        <a:t>CSV</a:t>
                      </a:r>
                      <a:endParaRPr lang="zh-TW" sz="1600" kern="100">
                        <a:effectLst/>
                        <a:latin typeface="Arial" panose="020B0604020202020204" pitchFamily="34" charset="0"/>
                        <a:ea typeface="微軟正黑體" panose="020B0604030504040204" pitchFamily="34" charset="-120"/>
                        <a:cs typeface="Arial" panose="020B0604020202020204" pitchFamily="34" charset="0"/>
                      </a:endParaRPr>
                    </a:p>
                  </a:txBody>
                  <a:tcPr marL="17780" marR="17780" marT="0" marB="0" anchor="ctr"/>
                </a:tc>
                <a:tc>
                  <a:txBody>
                    <a:bodyPr/>
                    <a:lstStyle/>
                    <a:p>
                      <a:pPr algn="ctr">
                        <a:spcAft>
                          <a:spcPts val="0"/>
                        </a:spcAft>
                      </a:pPr>
                      <a:r>
                        <a:rPr lang="en-US" sz="1600" kern="100">
                          <a:effectLst/>
                          <a:latin typeface="Arial" panose="020B0604020202020204" pitchFamily="34" charset="0"/>
                          <a:ea typeface="微軟正黑體" panose="020B0604030504040204" pitchFamily="34" charset="-120"/>
                          <a:cs typeface="Arial" panose="020B0604020202020204" pitchFamily="34" charset="0"/>
                        </a:rPr>
                        <a:t>V</a:t>
                      </a:r>
                      <a:endParaRPr lang="zh-TW" sz="1600" kern="100">
                        <a:effectLst/>
                        <a:latin typeface="Arial" panose="020B0604020202020204" pitchFamily="34" charset="0"/>
                        <a:ea typeface="微軟正黑體" panose="020B0604030504040204" pitchFamily="34" charset="-120"/>
                        <a:cs typeface="Arial" panose="020B0604020202020204" pitchFamily="34" charset="0"/>
                      </a:endParaRPr>
                    </a:p>
                  </a:txBody>
                  <a:tcPr marL="17780" marR="17780" marT="0" marB="0" anchor="ctr"/>
                </a:tc>
                <a:tc>
                  <a:txBody>
                    <a:bodyPr/>
                    <a:lstStyle/>
                    <a:p>
                      <a:pPr algn="ctr">
                        <a:spcAft>
                          <a:spcPts val="0"/>
                        </a:spcAft>
                      </a:pPr>
                      <a:r>
                        <a:rPr lang="en-US" sz="1600" kern="100">
                          <a:effectLst/>
                          <a:latin typeface="Arial" panose="020B0604020202020204" pitchFamily="34" charset="0"/>
                          <a:ea typeface="微軟正黑體" panose="020B0604030504040204" pitchFamily="34" charset="-120"/>
                          <a:cs typeface="Arial" panose="020B0604020202020204" pitchFamily="34" charset="0"/>
                        </a:rPr>
                        <a:t>V</a:t>
                      </a:r>
                      <a:endParaRPr lang="zh-TW" sz="1600" kern="100">
                        <a:effectLst/>
                        <a:latin typeface="Arial" panose="020B0604020202020204" pitchFamily="34" charset="0"/>
                        <a:ea typeface="微軟正黑體" panose="020B0604030504040204" pitchFamily="34" charset="-120"/>
                        <a:cs typeface="Arial" panose="020B0604020202020204" pitchFamily="34" charset="0"/>
                      </a:endParaRPr>
                    </a:p>
                  </a:txBody>
                  <a:tcPr marL="17780" marR="17780" marT="0" marB="0" anchor="ctr"/>
                </a:tc>
                <a:extLst>
                  <a:ext uri="{0D108BD9-81ED-4DB2-BD59-A6C34878D82A}">
                    <a16:rowId xmlns:a16="http://schemas.microsoft.com/office/drawing/2014/main" val="10003"/>
                  </a:ext>
                </a:extLst>
              </a:tr>
              <a:tr h="357800">
                <a:tc>
                  <a:txBody>
                    <a:bodyPr/>
                    <a:lstStyle/>
                    <a:p>
                      <a:pPr algn="ctr">
                        <a:spcAft>
                          <a:spcPts val="0"/>
                        </a:spcAft>
                      </a:pPr>
                      <a:r>
                        <a:rPr lang="zh-TW" sz="1600" kern="100" dirty="0">
                          <a:effectLst/>
                          <a:latin typeface="Arial" panose="020B0604020202020204" pitchFamily="34" charset="0"/>
                          <a:ea typeface="微軟正黑體" panose="020B0604030504040204" pitchFamily="34" charset="-120"/>
                          <a:cs typeface="Arial" panose="020B0604020202020204" pitchFamily="34" charset="0"/>
                        </a:rPr>
                        <a:t>企業內部</a:t>
                      </a:r>
                    </a:p>
                  </a:txBody>
                  <a:tcPr marL="17780" marR="17780" marT="0" marB="0" anchor="ctr">
                    <a:solidFill>
                      <a:srgbClr val="0070C0"/>
                    </a:solidFill>
                  </a:tcPr>
                </a:tc>
                <a:tc gridSpan="2">
                  <a:txBody>
                    <a:bodyPr/>
                    <a:lstStyle/>
                    <a:p>
                      <a:endParaRPr lang="zh-TW" sz="1600" kern="100">
                        <a:effectLst/>
                        <a:latin typeface="Arial" panose="020B0604020202020204" pitchFamily="34" charset="0"/>
                        <a:ea typeface="微軟正黑體" panose="020B0604030504040204" pitchFamily="34" charset="-120"/>
                        <a:cs typeface="Arial" panose="020B0604020202020204" pitchFamily="34" charset="0"/>
                      </a:endParaRPr>
                    </a:p>
                  </a:txBody>
                  <a:tcPr marL="17780" marR="17780" marT="0" marB="0" anchor="ctr"/>
                </a:tc>
                <a:tc hMerge="1">
                  <a:txBody>
                    <a:bodyPr/>
                    <a:lstStyle/>
                    <a:p>
                      <a:endParaRPr lang="zh-TW" altLang="en-US"/>
                    </a:p>
                  </a:txBody>
                  <a:tcPr/>
                </a:tc>
                <a:extLst>
                  <a:ext uri="{0D108BD9-81ED-4DB2-BD59-A6C34878D82A}">
                    <a16:rowId xmlns:a16="http://schemas.microsoft.com/office/drawing/2014/main" val="10004"/>
                  </a:ext>
                </a:extLst>
              </a:tr>
              <a:tr h="327983">
                <a:tc>
                  <a:txBody>
                    <a:bodyPr/>
                    <a:lstStyle/>
                    <a:p>
                      <a:pPr algn="l">
                        <a:spcAft>
                          <a:spcPts val="0"/>
                        </a:spcAft>
                      </a:pPr>
                      <a:r>
                        <a:rPr lang="zh-TW" sz="1600" kern="100">
                          <a:effectLst/>
                          <a:latin typeface="Arial" panose="020B0604020202020204" pitchFamily="34" charset="0"/>
                          <a:ea typeface="微軟正黑體" panose="020B0604030504040204" pitchFamily="34" charset="-120"/>
                          <a:cs typeface="Arial" panose="020B0604020202020204" pitchFamily="34" charset="0"/>
                        </a:rPr>
                        <a:t>應用程式</a:t>
                      </a:r>
                    </a:p>
                  </a:txBody>
                  <a:tcPr marL="17780" marR="17780" marT="0" marB="0" anchor="ctr"/>
                </a:tc>
                <a:tc>
                  <a:txBody>
                    <a:bodyPr/>
                    <a:lstStyle/>
                    <a:p>
                      <a:pPr algn="ctr">
                        <a:spcAft>
                          <a:spcPts val="0"/>
                        </a:spcAft>
                      </a:pPr>
                      <a:r>
                        <a:rPr lang="en-US" sz="1600" kern="100">
                          <a:effectLst/>
                          <a:latin typeface="Arial" panose="020B0604020202020204" pitchFamily="34" charset="0"/>
                          <a:ea typeface="微軟正黑體" panose="020B0604030504040204" pitchFamily="34" charset="-120"/>
                          <a:cs typeface="Arial" panose="020B0604020202020204" pitchFamily="34" charset="0"/>
                        </a:rPr>
                        <a:t>X</a:t>
                      </a:r>
                      <a:endParaRPr lang="zh-TW" sz="1600" kern="100">
                        <a:effectLst/>
                        <a:latin typeface="Arial" panose="020B0604020202020204" pitchFamily="34" charset="0"/>
                        <a:ea typeface="微軟正黑體" panose="020B0604030504040204" pitchFamily="34" charset="-120"/>
                        <a:cs typeface="Arial" panose="020B0604020202020204" pitchFamily="34" charset="0"/>
                      </a:endParaRPr>
                    </a:p>
                  </a:txBody>
                  <a:tcPr marL="17780" marR="17780" marT="0" marB="0" anchor="ctr"/>
                </a:tc>
                <a:tc>
                  <a:txBody>
                    <a:bodyPr/>
                    <a:lstStyle/>
                    <a:p>
                      <a:pPr algn="ctr">
                        <a:spcAft>
                          <a:spcPts val="0"/>
                        </a:spcAft>
                      </a:pPr>
                      <a:r>
                        <a:rPr lang="en-US" sz="1600" kern="100">
                          <a:effectLst/>
                          <a:latin typeface="Arial" panose="020B0604020202020204" pitchFamily="34" charset="0"/>
                          <a:ea typeface="微軟正黑體" panose="020B0604030504040204" pitchFamily="34" charset="-120"/>
                          <a:cs typeface="Arial" panose="020B0604020202020204" pitchFamily="34" charset="0"/>
                        </a:rPr>
                        <a:t>V</a:t>
                      </a:r>
                      <a:endParaRPr lang="zh-TW" sz="1600" kern="100">
                        <a:effectLst/>
                        <a:latin typeface="Arial" panose="020B0604020202020204" pitchFamily="34" charset="0"/>
                        <a:ea typeface="微軟正黑體" panose="020B0604030504040204" pitchFamily="34" charset="-120"/>
                        <a:cs typeface="Arial" panose="020B0604020202020204" pitchFamily="34" charset="0"/>
                      </a:endParaRPr>
                    </a:p>
                  </a:txBody>
                  <a:tcPr marL="17780" marR="17780" marT="0" marB="0" anchor="ctr"/>
                </a:tc>
                <a:extLst>
                  <a:ext uri="{0D108BD9-81ED-4DB2-BD59-A6C34878D82A}">
                    <a16:rowId xmlns:a16="http://schemas.microsoft.com/office/drawing/2014/main" val="10005"/>
                  </a:ext>
                </a:extLst>
              </a:tr>
              <a:tr h="327983">
                <a:tc>
                  <a:txBody>
                    <a:bodyPr/>
                    <a:lstStyle/>
                    <a:p>
                      <a:pPr algn="l">
                        <a:spcAft>
                          <a:spcPts val="0"/>
                        </a:spcAft>
                      </a:pPr>
                      <a:r>
                        <a:rPr lang="zh-TW" sz="1600" kern="100">
                          <a:effectLst/>
                          <a:latin typeface="Arial" panose="020B0604020202020204" pitchFamily="34" charset="0"/>
                          <a:ea typeface="微軟正黑體" panose="020B0604030504040204" pitchFamily="34" charset="-120"/>
                          <a:cs typeface="Arial" panose="020B0604020202020204" pitchFamily="34" charset="0"/>
                        </a:rPr>
                        <a:t>電子郵件訂用帳戶</a:t>
                      </a:r>
                    </a:p>
                  </a:txBody>
                  <a:tcPr marL="17780" marR="17780" marT="0" marB="0" anchor="ctr"/>
                </a:tc>
                <a:tc>
                  <a:txBody>
                    <a:bodyPr/>
                    <a:lstStyle/>
                    <a:p>
                      <a:pPr algn="ctr">
                        <a:spcAft>
                          <a:spcPts val="0"/>
                        </a:spcAft>
                      </a:pPr>
                      <a:r>
                        <a:rPr lang="en-US" sz="1600" kern="100">
                          <a:effectLst/>
                          <a:latin typeface="Arial" panose="020B0604020202020204" pitchFamily="34" charset="0"/>
                          <a:ea typeface="微軟正黑體" panose="020B0604030504040204" pitchFamily="34" charset="-120"/>
                          <a:cs typeface="Arial" panose="020B0604020202020204" pitchFamily="34" charset="0"/>
                        </a:rPr>
                        <a:t>X</a:t>
                      </a:r>
                      <a:endParaRPr lang="zh-TW" sz="1600" kern="100">
                        <a:effectLst/>
                        <a:latin typeface="Arial" panose="020B0604020202020204" pitchFamily="34" charset="0"/>
                        <a:ea typeface="微軟正黑體" panose="020B0604030504040204" pitchFamily="34" charset="-120"/>
                        <a:cs typeface="Arial" panose="020B0604020202020204" pitchFamily="34" charset="0"/>
                      </a:endParaRPr>
                    </a:p>
                  </a:txBody>
                  <a:tcPr marL="17780" marR="17780" marT="0" marB="0" anchor="ctr"/>
                </a:tc>
                <a:tc>
                  <a:txBody>
                    <a:bodyPr/>
                    <a:lstStyle/>
                    <a:p>
                      <a:pPr algn="ctr">
                        <a:spcAft>
                          <a:spcPts val="0"/>
                        </a:spcAft>
                      </a:pPr>
                      <a:r>
                        <a:rPr lang="en-US" sz="1600" kern="100">
                          <a:effectLst/>
                          <a:latin typeface="Arial" panose="020B0604020202020204" pitchFamily="34" charset="0"/>
                          <a:ea typeface="微軟正黑體" panose="020B0604030504040204" pitchFamily="34" charset="-120"/>
                          <a:cs typeface="Arial" panose="020B0604020202020204" pitchFamily="34" charset="0"/>
                        </a:rPr>
                        <a:t>V</a:t>
                      </a:r>
                      <a:endParaRPr lang="zh-TW" sz="1600" kern="100">
                        <a:effectLst/>
                        <a:latin typeface="Arial" panose="020B0604020202020204" pitchFamily="34" charset="0"/>
                        <a:ea typeface="微軟正黑體" panose="020B0604030504040204" pitchFamily="34" charset="-120"/>
                        <a:cs typeface="Arial" panose="020B0604020202020204" pitchFamily="34" charset="0"/>
                      </a:endParaRPr>
                    </a:p>
                  </a:txBody>
                  <a:tcPr marL="17780" marR="17780" marT="0" marB="0" anchor="ctr"/>
                </a:tc>
                <a:extLst>
                  <a:ext uri="{0D108BD9-81ED-4DB2-BD59-A6C34878D82A}">
                    <a16:rowId xmlns:a16="http://schemas.microsoft.com/office/drawing/2014/main" val="10006"/>
                  </a:ext>
                </a:extLst>
              </a:tr>
              <a:tr h="327983">
                <a:tc>
                  <a:txBody>
                    <a:bodyPr/>
                    <a:lstStyle/>
                    <a:p>
                      <a:pPr algn="l">
                        <a:spcAft>
                          <a:spcPts val="0"/>
                        </a:spcAft>
                      </a:pPr>
                      <a:r>
                        <a:rPr lang="zh-TW" sz="1600" kern="100">
                          <a:effectLst/>
                          <a:latin typeface="Arial" panose="020B0604020202020204" pitchFamily="34" charset="0"/>
                          <a:ea typeface="微軟正黑體" panose="020B0604030504040204" pitchFamily="34" charset="-120"/>
                          <a:cs typeface="Arial" panose="020B0604020202020204" pitchFamily="34" charset="0"/>
                        </a:rPr>
                        <a:t>內嵌</a:t>
                      </a:r>
                      <a:r>
                        <a:rPr lang="en-US" sz="1600" kern="100">
                          <a:effectLst/>
                          <a:latin typeface="Arial" panose="020B0604020202020204" pitchFamily="34" charset="0"/>
                          <a:ea typeface="微軟正黑體" panose="020B0604030504040204" pitchFamily="34" charset="-120"/>
                          <a:cs typeface="Arial" panose="020B0604020202020204" pitchFamily="34" charset="0"/>
                        </a:rPr>
                        <a:t> API </a:t>
                      </a:r>
                      <a:r>
                        <a:rPr lang="zh-TW" sz="1600" kern="100">
                          <a:effectLst/>
                          <a:latin typeface="Arial" panose="020B0604020202020204" pitchFamily="34" charset="0"/>
                          <a:ea typeface="微軟正黑體" panose="020B0604030504040204" pitchFamily="34" charset="-120"/>
                          <a:cs typeface="Arial" panose="020B0604020202020204" pitchFamily="34" charset="0"/>
                        </a:rPr>
                        <a:t>和控制項</a:t>
                      </a:r>
                    </a:p>
                  </a:txBody>
                  <a:tcPr marL="17780" marR="17780" marT="0" marB="0" anchor="ctr"/>
                </a:tc>
                <a:tc>
                  <a:txBody>
                    <a:bodyPr/>
                    <a:lstStyle/>
                    <a:p>
                      <a:pPr algn="ctr">
                        <a:spcAft>
                          <a:spcPts val="0"/>
                        </a:spcAft>
                      </a:pPr>
                      <a:r>
                        <a:rPr lang="en-US" sz="1600" kern="100">
                          <a:effectLst/>
                          <a:latin typeface="Arial" panose="020B0604020202020204" pitchFamily="34" charset="0"/>
                          <a:ea typeface="微軟正黑體" panose="020B0604030504040204" pitchFamily="34" charset="-120"/>
                          <a:cs typeface="Arial" panose="020B0604020202020204" pitchFamily="34" charset="0"/>
                        </a:rPr>
                        <a:t>X</a:t>
                      </a:r>
                      <a:endParaRPr lang="zh-TW" sz="1600" kern="100">
                        <a:effectLst/>
                        <a:latin typeface="Arial" panose="020B0604020202020204" pitchFamily="34" charset="0"/>
                        <a:ea typeface="微軟正黑體" panose="020B0604030504040204" pitchFamily="34" charset="-120"/>
                        <a:cs typeface="Arial" panose="020B0604020202020204" pitchFamily="34" charset="0"/>
                      </a:endParaRPr>
                    </a:p>
                  </a:txBody>
                  <a:tcPr marL="17780" marR="17780" marT="0" marB="0" anchor="ctr"/>
                </a:tc>
                <a:tc>
                  <a:txBody>
                    <a:bodyPr/>
                    <a:lstStyle/>
                    <a:p>
                      <a:pPr algn="ctr">
                        <a:spcAft>
                          <a:spcPts val="0"/>
                        </a:spcAft>
                      </a:pPr>
                      <a:r>
                        <a:rPr lang="en-US" sz="1600" kern="100">
                          <a:effectLst/>
                          <a:latin typeface="Arial" panose="020B0604020202020204" pitchFamily="34" charset="0"/>
                          <a:ea typeface="微軟正黑體" panose="020B0604030504040204" pitchFamily="34" charset="-120"/>
                          <a:cs typeface="Arial" panose="020B0604020202020204" pitchFamily="34" charset="0"/>
                        </a:rPr>
                        <a:t>V</a:t>
                      </a:r>
                      <a:endParaRPr lang="zh-TW" sz="1600" kern="100">
                        <a:effectLst/>
                        <a:latin typeface="Arial" panose="020B0604020202020204" pitchFamily="34" charset="0"/>
                        <a:ea typeface="微軟正黑體" panose="020B0604030504040204" pitchFamily="34" charset="-120"/>
                        <a:cs typeface="Arial" panose="020B0604020202020204" pitchFamily="34" charset="0"/>
                      </a:endParaRPr>
                    </a:p>
                  </a:txBody>
                  <a:tcPr marL="17780" marR="17780" marT="0" marB="0" anchor="ctr"/>
                </a:tc>
                <a:extLst>
                  <a:ext uri="{0D108BD9-81ED-4DB2-BD59-A6C34878D82A}">
                    <a16:rowId xmlns:a16="http://schemas.microsoft.com/office/drawing/2014/main" val="10007"/>
                  </a:ext>
                </a:extLst>
              </a:tr>
              <a:tr h="357800">
                <a:tc>
                  <a:txBody>
                    <a:bodyPr/>
                    <a:lstStyle/>
                    <a:p>
                      <a:pPr algn="ctr">
                        <a:spcAft>
                          <a:spcPts val="0"/>
                        </a:spcAft>
                      </a:pPr>
                      <a:r>
                        <a:rPr lang="zh-TW" sz="1600" kern="100" dirty="0">
                          <a:effectLst/>
                          <a:latin typeface="Arial" panose="020B0604020202020204" pitchFamily="34" charset="0"/>
                          <a:ea typeface="微軟正黑體" panose="020B0604030504040204" pitchFamily="34" charset="-120"/>
                          <a:cs typeface="Arial" panose="020B0604020202020204" pitchFamily="34" charset="0"/>
                        </a:rPr>
                        <a:t>共用與共同作業</a:t>
                      </a:r>
                    </a:p>
                  </a:txBody>
                  <a:tcPr marL="17780" marR="17780" marT="0" marB="0" anchor="ctr">
                    <a:solidFill>
                      <a:srgbClr val="0070C0"/>
                    </a:solidFill>
                  </a:tcPr>
                </a:tc>
                <a:tc gridSpan="2">
                  <a:txBody>
                    <a:bodyPr/>
                    <a:lstStyle/>
                    <a:p>
                      <a:endParaRPr lang="zh-TW" sz="1600" kern="100">
                        <a:effectLst/>
                        <a:latin typeface="Arial" panose="020B0604020202020204" pitchFamily="34" charset="0"/>
                        <a:ea typeface="微軟正黑體" panose="020B0604030504040204" pitchFamily="34" charset="-120"/>
                        <a:cs typeface="Arial" panose="020B0604020202020204" pitchFamily="34" charset="0"/>
                      </a:endParaRPr>
                    </a:p>
                  </a:txBody>
                  <a:tcPr marL="17780" marR="17780" marT="0" marB="0" anchor="ctr"/>
                </a:tc>
                <a:tc hMerge="1">
                  <a:txBody>
                    <a:bodyPr/>
                    <a:lstStyle/>
                    <a:p>
                      <a:endParaRPr lang="zh-TW" altLang="en-US"/>
                    </a:p>
                  </a:txBody>
                  <a:tcPr/>
                </a:tc>
                <a:extLst>
                  <a:ext uri="{0D108BD9-81ED-4DB2-BD59-A6C34878D82A}">
                    <a16:rowId xmlns:a16="http://schemas.microsoft.com/office/drawing/2014/main" val="10008"/>
                  </a:ext>
                </a:extLst>
              </a:tr>
              <a:tr h="327983">
                <a:tc>
                  <a:txBody>
                    <a:bodyPr/>
                    <a:lstStyle/>
                    <a:p>
                      <a:pPr algn="l">
                        <a:spcAft>
                          <a:spcPts val="0"/>
                        </a:spcAft>
                      </a:pPr>
                      <a:r>
                        <a:rPr lang="zh-TW" sz="1600" kern="100">
                          <a:effectLst/>
                          <a:latin typeface="Arial" panose="020B0604020202020204" pitchFamily="34" charset="0"/>
                          <a:ea typeface="微軟正黑體" panose="020B0604030504040204" pitchFamily="34" charset="-120"/>
                          <a:cs typeface="Arial" panose="020B0604020202020204" pitchFamily="34" charset="0"/>
                        </a:rPr>
                        <a:t>應用程式工作區</a:t>
                      </a:r>
                    </a:p>
                  </a:txBody>
                  <a:tcPr marL="17780" marR="17780" marT="0" marB="0" anchor="b"/>
                </a:tc>
                <a:tc>
                  <a:txBody>
                    <a:bodyPr/>
                    <a:lstStyle/>
                    <a:p>
                      <a:pPr algn="ctr">
                        <a:spcAft>
                          <a:spcPts val="0"/>
                        </a:spcAft>
                      </a:pPr>
                      <a:r>
                        <a:rPr lang="en-US" sz="1600" kern="100">
                          <a:effectLst/>
                          <a:latin typeface="Arial" panose="020B0604020202020204" pitchFamily="34" charset="0"/>
                          <a:ea typeface="微軟正黑體" panose="020B0604030504040204" pitchFamily="34" charset="-120"/>
                          <a:cs typeface="Arial" panose="020B0604020202020204" pitchFamily="34" charset="0"/>
                        </a:rPr>
                        <a:t>X</a:t>
                      </a:r>
                      <a:endParaRPr lang="zh-TW" sz="1600" kern="100">
                        <a:effectLst/>
                        <a:latin typeface="Arial" panose="020B0604020202020204" pitchFamily="34" charset="0"/>
                        <a:ea typeface="微軟正黑體" panose="020B0604030504040204" pitchFamily="34" charset="-120"/>
                        <a:cs typeface="Arial" panose="020B0604020202020204" pitchFamily="34" charset="0"/>
                      </a:endParaRPr>
                    </a:p>
                  </a:txBody>
                  <a:tcPr marL="17780" marR="17780" marT="0" marB="0" anchor="ctr"/>
                </a:tc>
                <a:tc>
                  <a:txBody>
                    <a:bodyPr/>
                    <a:lstStyle/>
                    <a:p>
                      <a:pPr algn="ctr">
                        <a:spcAft>
                          <a:spcPts val="0"/>
                        </a:spcAft>
                      </a:pPr>
                      <a:r>
                        <a:rPr lang="en-US" sz="1600" kern="100">
                          <a:effectLst/>
                          <a:latin typeface="Arial" panose="020B0604020202020204" pitchFamily="34" charset="0"/>
                          <a:ea typeface="微軟正黑體" panose="020B0604030504040204" pitchFamily="34" charset="-120"/>
                          <a:cs typeface="Arial" panose="020B0604020202020204" pitchFamily="34" charset="0"/>
                        </a:rPr>
                        <a:t>V</a:t>
                      </a:r>
                      <a:endParaRPr lang="zh-TW" sz="1600" kern="100">
                        <a:effectLst/>
                        <a:latin typeface="Arial" panose="020B0604020202020204" pitchFamily="34" charset="0"/>
                        <a:ea typeface="微軟正黑體" panose="020B0604030504040204" pitchFamily="34" charset="-120"/>
                        <a:cs typeface="Arial" panose="020B0604020202020204" pitchFamily="34" charset="0"/>
                      </a:endParaRPr>
                    </a:p>
                  </a:txBody>
                  <a:tcPr marL="17780" marR="17780" marT="0" marB="0" anchor="ctr"/>
                </a:tc>
                <a:extLst>
                  <a:ext uri="{0D108BD9-81ED-4DB2-BD59-A6C34878D82A}">
                    <a16:rowId xmlns:a16="http://schemas.microsoft.com/office/drawing/2014/main" val="10009"/>
                  </a:ext>
                </a:extLst>
              </a:tr>
              <a:tr h="327983">
                <a:tc>
                  <a:txBody>
                    <a:bodyPr/>
                    <a:lstStyle/>
                    <a:p>
                      <a:pPr algn="l">
                        <a:spcAft>
                          <a:spcPts val="0"/>
                        </a:spcAft>
                      </a:pPr>
                      <a:r>
                        <a:rPr lang="zh-TW" sz="1600" kern="100">
                          <a:effectLst/>
                          <a:latin typeface="Arial" panose="020B0604020202020204" pitchFamily="34" charset="0"/>
                          <a:ea typeface="微軟正黑體" panose="020B0604030504040204" pitchFamily="34" charset="-120"/>
                          <a:cs typeface="Arial" panose="020B0604020202020204" pitchFamily="34" charset="0"/>
                        </a:rPr>
                        <a:t>在</a:t>
                      </a:r>
                      <a:r>
                        <a:rPr lang="en-US" sz="1600" kern="100">
                          <a:effectLst/>
                          <a:latin typeface="Arial" panose="020B0604020202020204" pitchFamily="34" charset="0"/>
                          <a:ea typeface="微軟正黑體" panose="020B0604030504040204" pitchFamily="34" charset="-120"/>
                          <a:cs typeface="Arial" panose="020B0604020202020204" pitchFamily="34" charset="0"/>
                        </a:rPr>
                        <a:t>Excel</a:t>
                      </a:r>
                      <a:r>
                        <a:rPr lang="zh-TW" sz="1600" kern="100">
                          <a:effectLst/>
                          <a:latin typeface="Arial" panose="020B0604020202020204" pitchFamily="34" charset="0"/>
                          <a:ea typeface="微軟正黑體" panose="020B0604030504040204" pitchFamily="34" charset="-120"/>
                          <a:cs typeface="Arial" panose="020B0604020202020204" pitchFamily="34" charset="0"/>
                        </a:rPr>
                        <a:t>和</a:t>
                      </a:r>
                      <a:r>
                        <a:rPr lang="en-US" sz="1600" kern="100">
                          <a:effectLst/>
                          <a:latin typeface="Arial" panose="020B0604020202020204" pitchFamily="34" charset="0"/>
                          <a:ea typeface="微軟正黑體" panose="020B0604030504040204" pitchFamily="34" charset="-120"/>
                          <a:cs typeface="Arial" panose="020B0604020202020204" pitchFamily="34" charset="0"/>
                        </a:rPr>
                        <a:t>Power BI Desktop</a:t>
                      </a:r>
                      <a:r>
                        <a:rPr lang="zh-TW" sz="1600" kern="100">
                          <a:effectLst/>
                          <a:latin typeface="Arial" panose="020B0604020202020204" pitchFamily="34" charset="0"/>
                          <a:ea typeface="微軟正黑體" panose="020B0604030504040204" pitchFamily="34" charset="-120"/>
                          <a:cs typeface="Arial" panose="020B0604020202020204" pitchFamily="34" charset="0"/>
                        </a:rPr>
                        <a:t>進行分析</a:t>
                      </a:r>
                    </a:p>
                  </a:txBody>
                  <a:tcPr marL="17780" marR="17780" marT="0" marB="0" anchor="ctr"/>
                </a:tc>
                <a:tc>
                  <a:txBody>
                    <a:bodyPr/>
                    <a:lstStyle/>
                    <a:p>
                      <a:pPr algn="ctr">
                        <a:spcAft>
                          <a:spcPts val="0"/>
                        </a:spcAft>
                      </a:pPr>
                      <a:r>
                        <a:rPr lang="en-US" sz="1600" kern="100">
                          <a:effectLst/>
                          <a:latin typeface="Arial" panose="020B0604020202020204" pitchFamily="34" charset="0"/>
                          <a:ea typeface="微軟正黑體" panose="020B0604030504040204" pitchFamily="34" charset="-120"/>
                          <a:cs typeface="Arial" panose="020B0604020202020204" pitchFamily="34" charset="0"/>
                        </a:rPr>
                        <a:t>X</a:t>
                      </a:r>
                      <a:endParaRPr lang="zh-TW" sz="1600" kern="100">
                        <a:effectLst/>
                        <a:latin typeface="Arial" panose="020B0604020202020204" pitchFamily="34" charset="0"/>
                        <a:ea typeface="微軟正黑體" panose="020B0604030504040204" pitchFamily="34" charset="-120"/>
                        <a:cs typeface="Arial" panose="020B0604020202020204" pitchFamily="34" charset="0"/>
                      </a:endParaRPr>
                    </a:p>
                  </a:txBody>
                  <a:tcPr marL="17780" marR="17780" marT="0" marB="0" anchor="ctr"/>
                </a:tc>
                <a:tc>
                  <a:txBody>
                    <a:bodyPr/>
                    <a:lstStyle/>
                    <a:p>
                      <a:pPr algn="ctr">
                        <a:spcAft>
                          <a:spcPts val="0"/>
                        </a:spcAft>
                      </a:pPr>
                      <a:r>
                        <a:rPr lang="en-US" sz="1600" kern="100" dirty="0">
                          <a:effectLst/>
                          <a:latin typeface="Arial" panose="020B0604020202020204" pitchFamily="34" charset="0"/>
                          <a:ea typeface="微軟正黑體" panose="020B0604030504040204" pitchFamily="34" charset="-120"/>
                          <a:cs typeface="Arial" panose="020B0604020202020204" pitchFamily="34" charset="0"/>
                        </a:rPr>
                        <a:t>V</a:t>
                      </a:r>
                      <a:endParaRPr lang="zh-TW" sz="1600" kern="100" dirty="0">
                        <a:effectLst/>
                        <a:latin typeface="Arial" panose="020B0604020202020204" pitchFamily="34" charset="0"/>
                        <a:ea typeface="微軟正黑體" panose="020B0604030504040204" pitchFamily="34" charset="-120"/>
                        <a:cs typeface="Arial" panose="020B0604020202020204" pitchFamily="34" charset="0"/>
                      </a:endParaRPr>
                    </a:p>
                  </a:txBody>
                  <a:tcPr marL="17780" marR="17780" marT="0" marB="0"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6352789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1097280" y="286603"/>
            <a:ext cx="10058400" cy="646651"/>
          </a:xfrm>
        </p:spPr>
        <p:txBody>
          <a:bodyPr anchor="ctr">
            <a:normAutofit/>
          </a:bodyPr>
          <a:lstStyle/>
          <a:p>
            <a:r>
              <a:rPr lang="en-US" altLang="zh-TW" sz="3200" dirty="0">
                <a:latin typeface="Arial Unicode MS" panose="020B0604020202020204" pitchFamily="34" charset="-120"/>
                <a:ea typeface="Arial Unicode MS" panose="020B0604020202020204" pitchFamily="34" charset="-120"/>
                <a:cs typeface="Arial Unicode MS" panose="020B0604020202020204" pitchFamily="34" charset="-120"/>
              </a:rPr>
              <a:t>Power BI</a:t>
            </a:r>
            <a:r>
              <a:rPr lang="zh-TW" altLang="en-US" sz="3200" dirty="0">
                <a:latin typeface="Arial Unicode MS" panose="020B0604020202020204" pitchFamily="34" charset="-120"/>
                <a:ea typeface="Arial Unicode MS" panose="020B0604020202020204" pitchFamily="34" charset="-120"/>
                <a:cs typeface="Arial Unicode MS" panose="020B0604020202020204" pitchFamily="34" charset="-120"/>
              </a:rPr>
              <a:t>服務 </a:t>
            </a:r>
            <a:r>
              <a:rPr lang="en-US" altLang="zh-TW" sz="3200" dirty="0">
                <a:latin typeface="Arial Unicode MS" panose="020B0604020202020204" pitchFamily="34" charset="-120"/>
                <a:ea typeface="Arial Unicode MS" panose="020B0604020202020204" pitchFamily="34" charset="-120"/>
                <a:cs typeface="Arial Unicode MS" panose="020B0604020202020204" pitchFamily="34" charset="-120"/>
              </a:rPr>
              <a:t>(3)</a:t>
            </a:r>
            <a:r>
              <a:rPr lang="zh-TW" altLang="en-US" sz="32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2400" dirty="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2400" dirty="0">
                <a:latin typeface="Arial Unicode MS" panose="020B0604020202020204" pitchFamily="34" charset="-120"/>
                <a:ea typeface="Arial Unicode MS" panose="020B0604020202020204" pitchFamily="34" charset="-120"/>
                <a:cs typeface="Arial Unicode MS" panose="020B0604020202020204" pitchFamily="34" charset="-120"/>
              </a:rPr>
              <a:t>取得資料來源</a:t>
            </a:r>
            <a:endParaRPr lang="en-US" altLang="zh-TW" sz="24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5" name="投影片編號版面配置區 4"/>
          <p:cNvSpPr>
            <a:spLocks noGrp="1"/>
          </p:cNvSpPr>
          <p:nvPr>
            <p:ph type="sldNum" sz="quarter" idx="12"/>
          </p:nvPr>
        </p:nvSpPr>
        <p:spPr/>
        <p:txBody>
          <a:bodyPr/>
          <a:lstStyle/>
          <a:p>
            <a:fld id="{11B4A2A8-A00E-4F1C-9709-1E086613E24F}" type="slidenum">
              <a:rPr lang="zh-TW" altLang="en-US" smtClean="0"/>
              <a:t>34</a:t>
            </a:fld>
            <a:endParaRPr lang="zh-TW" altLang="en-US"/>
          </a:p>
        </p:txBody>
      </p:sp>
      <p:sp>
        <p:nvSpPr>
          <p:cNvPr id="9" name="矩形 8"/>
          <p:cNvSpPr/>
          <p:nvPr/>
        </p:nvSpPr>
        <p:spPr>
          <a:xfrm>
            <a:off x="1027521" y="1148708"/>
            <a:ext cx="4022943" cy="1323439"/>
          </a:xfrm>
          <a:prstGeom prst="rect">
            <a:avLst/>
          </a:prstGeom>
        </p:spPr>
        <p:txBody>
          <a:bodyPr wrap="square">
            <a:spAutoFit/>
          </a:bodyPr>
          <a:lstStyle/>
          <a:p>
            <a:pPr marL="285750" indent="-285750" algn="just">
              <a:lnSpc>
                <a:spcPts val="2400"/>
              </a:lnSpc>
              <a:spcBef>
                <a:spcPts val="600"/>
              </a:spcBef>
              <a:buClr>
                <a:schemeClr val="accent1">
                  <a:lumMod val="75000"/>
                </a:schemeClr>
              </a:buClr>
              <a:buFont typeface="Wingdings" panose="05000000000000000000" pitchFamily="2" charset="2"/>
              <a:buChar char="l"/>
            </a:pPr>
            <a:r>
              <a:rPr lang="en-US" altLang="zh-TW" sz="1600" dirty="0">
                <a:latin typeface="Arial" panose="020B0604020202020204" pitchFamily="34" charset="0"/>
                <a:ea typeface="微軟正黑體" panose="020B0604030504040204" pitchFamily="34" charset="-120"/>
                <a:cs typeface="Arial" panose="020B0604020202020204" pitchFamily="34" charset="0"/>
              </a:rPr>
              <a:t>Power BI Desktop</a:t>
            </a:r>
            <a:r>
              <a:rPr lang="zh-TW" altLang="en-US" sz="1600" dirty="0">
                <a:latin typeface="Arial" panose="020B0604020202020204" pitchFamily="34" charset="0"/>
                <a:ea typeface="微軟正黑體" panose="020B0604030504040204" pitchFamily="34" charset="-120"/>
                <a:cs typeface="Arial" panose="020B0604020202020204" pitchFamily="34" charset="0"/>
              </a:rPr>
              <a:t>（</a:t>
            </a:r>
            <a:r>
              <a:rPr lang="en-US" altLang="zh-TW" sz="1600" dirty="0">
                <a:latin typeface="Arial" panose="020B0604020202020204" pitchFamily="34" charset="0"/>
                <a:ea typeface="微軟正黑體" panose="020B0604030504040204" pitchFamily="34" charset="-120"/>
                <a:cs typeface="Arial" panose="020B0604020202020204" pitchFamily="34" charset="0"/>
              </a:rPr>
              <a:t>Pro</a:t>
            </a:r>
            <a:r>
              <a:rPr lang="zh-TW" altLang="en-US" sz="1600" dirty="0">
                <a:latin typeface="Arial" panose="020B0604020202020204" pitchFamily="34" charset="0"/>
                <a:ea typeface="微軟正黑體" panose="020B0604030504040204" pitchFamily="34" charset="-120"/>
                <a:cs typeface="Arial" panose="020B0604020202020204" pitchFamily="34" charset="0"/>
              </a:rPr>
              <a:t>）取得資料來源的種類數目，無論哪一種類型的資料或在哪一個位址（何處）都可以設定連接，以便達到體驗任何資料目的。</a:t>
            </a:r>
            <a:endParaRPr lang="zh-TW" altLang="zh-TW" sz="1600" b="1" dirty="0">
              <a:solidFill>
                <a:srgbClr val="C00000"/>
              </a:solidFill>
              <a:latin typeface="Arial" panose="020B0604020202020204" pitchFamily="34" charset="0"/>
              <a:ea typeface="微軟正黑體" panose="020B0604030504040204" pitchFamily="34" charset="-120"/>
              <a:cs typeface="Arial" panose="020B0604020202020204" pitchFamily="34" charset="0"/>
            </a:endParaRPr>
          </a:p>
        </p:txBody>
      </p:sp>
      <p:pic>
        <p:nvPicPr>
          <p:cNvPr id="7" name="圖片 6" descr="D:\3.Power BI Desktop規劃1\【4月底】Power BI在零售產業應用\Part1-ch02\ch204.png"/>
          <p:cNvPicPr/>
          <p:nvPr/>
        </p:nvPicPr>
        <p:blipFill>
          <a:blip r:embed="rId2">
            <a:extLst>
              <a:ext uri="{28A0092B-C50C-407E-A947-70E740481C1C}">
                <a14:useLocalDpi xmlns:a14="http://schemas.microsoft.com/office/drawing/2010/main" val="0"/>
              </a:ext>
            </a:extLst>
          </a:blip>
          <a:srcRect/>
          <a:stretch>
            <a:fillRect/>
          </a:stretch>
        </p:blipFill>
        <p:spPr bwMode="auto">
          <a:xfrm>
            <a:off x="5624623" y="835652"/>
            <a:ext cx="6113722" cy="5714004"/>
          </a:xfrm>
          <a:prstGeom prst="rect">
            <a:avLst/>
          </a:prstGeom>
          <a:noFill/>
          <a:ln>
            <a:noFill/>
          </a:ln>
        </p:spPr>
      </p:pic>
    </p:spTree>
    <p:extLst>
      <p:ext uri="{BB962C8B-B14F-4D97-AF65-F5344CB8AC3E}">
        <p14:creationId xmlns:p14="http://schemas.microsoft.com/office/powerpoint/2010/main" val="42073150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1097280" y="286603"/>
            <a:ext cx="10058400" cy="646651"/>
          </a:xfrm>
        </p:spPr>
        <p:txBody>
          <a:bodyPr anchor="ctr">
            <a:normAutofit/>
          </a:bodyPr>
          <a:lstStyle/>
          <a:p>
            <a:r>
              <a:rPr lang="en-US" altLang="zh-TW" sz="3200" dirty="0">
                <a:latin typeface="Arial Unicode MS" panose="020B0604020202020204" pitchFamily="34" charset="-120"/>
                <a:ea typeface="Arial Unicode MS" panose="020B0604020202020204" pitchFamily="34" charset="-120"/>
                <a:cs typeface="Arial Unicode MS" panose="020B0604020202020204" pitchFamily="34" charset="-120"/>
              </a:rPr>
              <a:t>Power BI</a:t>
            </a:r>
            <a:r>
              <a:rPr lang="zh-TW" altLang="en-US" sz="3200" dirty="0">
                <a:latin typeface="Arial Unicode MS" panose="020B0604020202020204" pitchFamily="34" charset="-120"/>
                <a:ea typeface="Arial Unicode MS" panose="020B0604020202020204" pitchFamily="34" charset="-120"/>
                <a:cs typeface="Arial Unicode MS" panose="020B0604020202020204" pitchFamily="34" charset="-120"/>
              </a:rPr>
              <a:t>工作流程</a:t>
            </a:r>
            <a:endParaRPr lang="en-US" altLang="zh-TW" sz="20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5" name="投影片編號版面配置區 4"/>
          <p:cNvSpPr>
            <a:spLocks noGrp="1"/>
          </p:cNvSpPr>
          <p:nvPr>
            <p:ph type="sldNum" sz="quarter" idx="12"/>
          </p:nvPr>
        </p:nvSpPr>
        <p:spPr/>
        <p:txBody>
          <a:bodyPr/>
          <a:lstStyle/>
          <a:p>
            <a:fld id="{11B4A2A8-A00E-4F1C-9709-1E086613E24F}" type="slidenum">
              <a:rPr lang="zh-TW" altLang="en-US" smtClean="0"/>
              <a:t>35</a:t>
            </a:fld>
            <a:endParaRPr lang="zh-TW" altLang="en-US"/>
          </a:p>
        </p:txBody>
      </p:sp>
      <p:sp>
        <p:nvSpPr>
          <p:cNvPr id="9" name="矩形 8"/>
          <p:cNvSpPr/>
          <p:nvPr/>
        </p:nvSpPr>
        <p:spPr>
          <a:xfrm>
            <a:off x="1027521" y="1148708"/>
            <a:ext cx="10880944" cy="677943"/>
          </a:xfrm>
          <a:prstGeom prst="rect">
            <a:avLst/>
          </a:prstGeom>
        </p:spPr>
        <p:txBody>
          <a:bodyPr wrap="square">
            <a:spAutoFit/>
          </a:bodyPr>
          <a:lstStyle/>
          <a:p>
            <a:pPr marL="285750" indent="-285750" algn="just">
              <a:lnSpc>
                <a:spcPts val="2400"/>
              </a:lnSpc>
              <a:spcBef>
                <a:spcPts val="600"/>
              </a:spcBef>
              <a:buClr>
                <a:schemeClr val="accent1">
                  <a:lumMod val="75000"/>
                </a:schemeClr>
              </a:buClr>
              <a:buFont typeface="Wingdings" panose="05000000000000000000" pitchFamily="2" charset="2"/>
              <a:buChar char="l"/>
            </a:pPr>
            <a:r>
              <a:rPr lang="zh-TW" altLang="en-US" sz="1600" dirty="0">
                <a:solidFill>
                  <a:srgbClr val="0070C0"/>
                </a:solidFill>
                <a:latin typeface="Arial" panose="020B0604020202020204" pitchFamily="34" charset="0"/>
                <a:ea typeface="微軟正黑體" panose="020B0604030504040204" pitchFamily="34" charset="-120"/>
                <a:cs typeface="Arial" panose="020B0604020202020204" pitchFamily="34" charset="0"/>
              </a:rPr>
              <a:t>從</a:t>
            </a:r>
            <a:r>
              <a:rPr lang="en-US" altLang="zh-TW" sz="1600" dirty="0">
                <a:solidFill>
                  <a:srgbClr val="0070C0"/>
                </a:solidFill>
                <a:latin typeface="Arial" panose="020B0604020202020204" pitchFamily="34" charset="0"/>
                <a:ea typeface="微軟正黑體" panose="020B0604030504040204" pitchFamily="34" charset="-120"/>
                <a:cs typeface="Arial" panose="020B0604020202020204" pitchFamily="34" charset="0"/>
              </a:rPr>
              <a:t>Power BI Desktop</a:t>
            </a:r>
            <a:r>
              <a:rPr lang="zh-TW" altLang="en-US" sz="1600" dirty="0">
                <a:solidFill>
                  <a:srgbClr val="0070C0"/>
                </a:solidFill>
                <a:latin typeface="Arial" panose="020B0604020202020204" pitchFamily="34" charset="0"/>
                <a:ea typeface="微軟正黑體" panose="020B0604030504040204" pitchFamily="34" charset="-120"/>
                <a:cs typeface="Arial" panose="020B0604020202020204" pitchFamily="34" charset="0"/>
              </a:rPr>
              <a:t>開始建立設計報表，完成後發行至</a:t>
            </a:r>
            <a:r>
              <a:rPr lang="en-US" altLang="zh-TW" sz="1600" dirty="0">
                <a:solidFill>
                  <a:srgbClr val="0070C0"/>
                </a:solidFill>
                <a:latin typeface="Arial" panose="020B0604020202020204" pitchFamily="34" charset="0"/>
                <a:ea typeface="微軟正黑體" panose="020B0604030504040204" pitchFamily="34" charset="-120"/>
                <a:cs typeface="Arial" panose="020B0604020202020204" pitchFamily="34" charset="0"/>
              </a:rPr>
              <a:t>Power BI</a:t>
            </a:r>
            <a:r>
              <a:rPr lang="zh-TW" altLang="en-US" sz="1600" dirty="0">
                <a:solidFill>
                  <a:srgbClr val="0070C0"/>
                </a:solidFill>
                <a:latin typeface="Arial" panose="020B0604020202020204" pitchFamily="34" charset="0"/>
                <a:ea typeface="微軟正黑體" panose="020B0604030504040204" pitchFamily="34" charset="-120"/>
                <a:cs typeface="Arial" panose="020B0604020202020204" pitchFamily="34" charset="0"/>
              </a:rPr>
              <a:t>雲端服務，然後設定讀取權限共用，接著就讓有</a:t>
            </a:r>
            <a:r>
              <a:rPr lang="en-US" altLang="zh-TW" sz="1600" dirty="0">
                <a:solidFill>
                  <a:srgbClr val="0070C0"/>
                </a:solidFill>
                <a:latin typeface="Arial" panose="020B0604020202020204" pitchFamily="34" charset="0"/>
                <a:ea typeface="微軟正黑體" panose="020B0604030504040204" pitchFamily="34" charset="-120"/>
                <a:cs typeface="Arial" panose="020B0604020202020204" pitchFamily="34" charset="0"/>
              </a:rPr>
              <a:t>Power BI Mobile APP</a:t>
            </a:r>
            <a:r>
              <a:rPr lang="zh-TW" altLang="en-US" sz="1600" dirty="0">
                <a:solidFill>
                  <a:srgbClr val="0070C0"/>
                </a:solidFill>
                <a:latin typeface="Arial" panose="020B0604020202020204" pitchFamily="34" charset="0"/>
                <a:ea typeface="微軟正黑體" panose="020B0604030504040204" pitchFamily="34" charset="-120"/>
                <a:cs typeface="Arial" panose="020B0604020202020204" pitchFamily="34" charset="0"/>
              </a:rPr>
              <a:t>的人取得該資訊。</a:t>
            </a:r>
            <a:endParaRPr lang="zh-TW" altLang="zh-TW" sz="1600" b="1" dirty="0">
              <a:solidFill>
                <a:srgbClr val="0070C0"/>
              </a:solidFill>
              <a:latin typeface="Arial" panose="020B0604020202020204" pitchFamily="34" charset="0"/>
              <a:ea typeface="微軟正黑體" panose="020B0604030504040204" pitchFamily="34" charset="-120"/>
              <a:cs typeface="Arial" panose="020B0604020202020204" pitchFamily="34" charset="0"/>
            </a:endParaRPr>
          </a:p>
        </p:txBody>
      </p:sp>
      <p:pic>
        <p:nvPicPr>
          <p:cNvPr id="6" name="圖片 5" descr="D:\3.Power BI Desktop規劃1\【4月底】Power BI在零售產業應用\Part1-ch02\ch205.png"/>
          <p:cNvPicPr/>
          <p:nvPr/>
        </p:nvPicPr>
        <p:blipFill>
          <a:blip r:embed="rId2">
            <a:extLst>
              <a:ext uri="{28A0092B-C50C-407E-A947-70E740481C1C}">
                <a14:useLocalDpi xmlns:a14="http://schemas.microsoft.com/office/drawing/2010/main" val="0"/>
              </a:ext>
            </a:extLst>
          </a:blip>
          <a:srcRect/>
          <a:stretch>
            <a:fillRect/>
          </a:stretch>
        </p:blipFill>
        <p:spPr bwMode="auto">
          <a:xfrm>
            <a:off x="1834137" y="1977656"/>
            <a:ext cx="8670830" cy="4562503"/>
          </a:xfrm>
          <a:prstGeom prst="rect">
            <a:avLst/>
          </a:prstGeom>
          <a:noFill/>
          <a:ln>
            <a:noFill/>
          </a:ln>
        </p:spPr>
      </p:pic>
    </p:spTree>
    <p:extLst>
      <p:ext uri="{BB962C8B-B14F-4D97-AF65-F5344CB8AC3E}">
        <p14:creationId xmlns:p14="http://schemas.microsoft.com/office/powerpoint/2010/main" val="34473097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1097280" y="286603"/>
            <a:ext cx="10058400" cy="646651"/>
          </a:xfrm>
        </p:spPr>
        <p:txBody>
          <a:bodyPr anchor="ctr">
            <a:normAutofit/>
          </a:bodyPr>
          <a:lstStyle/>
          <a:p>
            <a:r>
              <a:rPr lang="en-US" altLang="zh-TW" sz="3200" dirty="0">
                <a:latin typeface="Arial Unicode MS" panose="020B0604020202020204" pitchFamily="34" charset="-120"/>
                <a:ea typeface="Arial Unicode MS" panose="020B0604020202020204" pitchFamily="34" charset="-120"/>
                <a:cs typeface="Arial Unicode MS" panose="020B0604020202020204" pitchFamily="34" charset="-120"/>
              </a:rPr>
              <a:t>2-4</a:t>
            </a:r>
            <a:r>
              <a:rPr lang="zh-TW" altLang="en-US" sz="3200" dirty="0">
                <a:latin typeface="Arial Unicode MS" panose="020B0604020202020204" pitchFamily="34" charset="-120"/>
                <a:ea typeface="Arial Unicode MS" panose="020B0604020202020204" pitchFamily="34" charset="-120"/>
                <a:cs typeface="Arial Unicode MS" panose="020B0604020202020204" pitchFamily="34" charset="-120"/>
              </a:rPr>
              <a:t> 選擇</a:t>
            </a:r>
            <a:r>
              <a:rPr lang="en-US" altLang="zh-TW" sz="3200" dirty="0">
                <a:latin typeface="Arial Unicode MS" panose="020B0604020202020204" pitchFamily="34" charset="-120"/>
                <a:ea typeface="Arial Unicode MS" panose="020B0604020202020204" pitchFamily="34" charset="-120"/>
                <a:cs typeface="Arial Unicode MS" panose="020B0604020202020204" pitchFamily="34" charset="-120"/>
              </a:rPr>
              <a:t>Power BI</a:t>
            </a:r>
            <a:r>
              <a:rPr lang="zh-TW" altLang="en-US" sz="3200" dirty="0">
                <a:latin typeface="Arial Unicode MS" panose="020B0604020202020204" pitchFamily="34" charset="-120"/>
                <a:ea typeface="Arial Unicode MS" panose="020B0604020202020204" pitchFamily="34" charset="-120"/>
                <a:cs typeface="Arial Unicode MS" panose="020B0604020202020204" pitchFamily="34" charset="-120"/>
              </a:rPr>
              <a:t>的原因 </a:t>
            </a:r>
            <a:r>
              <a:rPr lang="en-US" altLang="zh-TW" sz="3200" dirty="0">
                <a:latin typeface="Arial Unicode MS" panose="020B0604020202020204" pitchFamily="34" charset="-120"/>
                <a:ea typeface="Arial Unicode MS" panose="020B0604020202020204" pitchFamily="34" charset="-120"/>
                <a:cs typeface="Arial Unicode MS" panose="020B0604020202020204" pitchFamily="34" charset="-120"/>
              </a:rPr>
              <a:t>(1)</a:t>
            </a:r>
            <a:endParaRPr lang="en-US" altLang="zh-TW" sz="20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5" name="投影片編號版面配置區 4"/>
          <p:cNvSpPr>
            <a:spLocks noGrp="1"/>
          </p:cNvSpPr>
          <p:nvPr>
            <p:ph type="sldNum" sz="quarter" idx="12"/>
          </p:nvPr>
        </p:nvSpPr>
        <p:spPr/>
        <p:txBody>
          <a:bodyPr/>
          <a:lstStyle/>
          <a:p>
            <a:fld id="{11B4A2A8-A00E-4F1C-9709-1E086613E24F}" type="slidenum">
              <a:rPr lang="zh-TW" altLang="en-US" smtClean="0"/>
              <a:t>36</a:t>
            </a:fld>
            <a:endParaRPr lang="zh-TW" altLang="en-US"/>
          </a:p>
        </p:txBody>
      </p:sp>
      <p:sp>
        <p:nvSpPr>
          <p:cNvPr id="9" name="矩形 8"/>
          <p:cNvSpPr/>
          <p:nvPr/>
        </p:nvSpPr>
        <p:spPr>
          <a:xfrm>
            <a:off x="1027521" y="1148708"/>
            <a:ext cx="10880944" cy="376065"/>
          </a:xfrm>
          <a:prstGeom prst="rect">
            <a:avLst/>
          </a:prstGeom>
        </p:spPr>
        <p:txBody>
          <a:bodyPr wrap="square">
            <a:spAutoFit/>
          </a:bodyPr>
          <a:lstStyle/>
          <a:p>
            <a:pPr marL="285750" indent="-285750" algn="just">
              <a:lnSpc>
                <a:spcPts val="2400"/>
              </a:lnSpc>
              <a:spcBef>
                <a:spcPts val="600"/>
              </a:spcBef>
              <a:buClr>
                <a:schemeClr val="accent1">
                  <a:lumMod val="75000"/>
                </a:schemeClr>
              </a:buClr>
              <a:buFont typeface="Wingdings" panose="05000000000000000000" pitchFamily="2" charset="2"/>
              <a:buChar char="l"/>
            </a:pPr>
            <a:r>
              <a:rPr lang="zh-TW" altLang="en-US" dirty="0">
                <a:solidFill>
                  <a:srgbClr val="0070C0"/>
                </a:solidFill>
                <a:latin typeface="Arial" panose="020B0604020202020204" pitchFamily="34" charset="0"/>
                <a:ea typeface="微軟正黑體" panose="020B0604030504040204" pitchFamily="34" charset="-120"/>
                <a:cs typeface="Arial" panose="020B0604020202020204" pitchFamily="34" charset="0"/>
              </a:rPr>
              <a:t>整理幾個使用者選擇</a:t>
            </a:r>
            <a:r>
              <a:rPr lang="en-US" altLang="zh-TW" dirty="0">
                <a:solidFill>
                  <a:srgbClr val="0070C0"/>
                </a:solidFill>
                <a:latin typeface="Arial" panose="020B0604020202020204" pitchFamily="34" charset="0"/>
                <a:ea typeface="微軟正黑體" panose="020B0604030504040204" pitchFamily="34" charset="-120"/>
                <a:cs typeface="Arial" panose="020B0604020202020204" pitchFamily="34" charset="0"/>
              </a:rPr>
              <a:t>Power BI</a:t>
            </a:r>
            <a:r>
              <a:rPr lang="zh-TW" altLang="en-US" dirty="0">
                <a:solidFill>
                  <a:srgbClr val="0070C0"/>
                </a:solidFill>
                <a:latin typeface="Arial" panose="020B0604020202020204" pitchFamily="34" charset="0"/>
                <a:ea typeface="微軟正黑體" panose="020B0604030504040204" pitchFamily="34" charset="-120"/>
                <a:cs typeface="Arial" panose="020B0604020202020204" pitchFamily="34" charset="0"/>
              </a:rPr>
              <a:t>的原因</a:t>
            </a:r>
            <a:endParaRPr lang="zh-TW" altLang="zh-TW" b="1" dirty="0">
              <a:solidFill>
                <a:srgbClr val="0070C0"/>
              </a:solidFill>
              <a:latin typeface="Arial" panose="020B0604020202020204" pitchFamily="34" charset="0"/>
              <a:ea typeface="微軟正黑體" panose="020B0604030504040204" pitchFamily="34" charset="-120"/>
              <a:cs typeface="Arial" panose="020B0604020202020204" pitchFamily="34" charset="0"/>
            </a:endParaRPr>
          </a:p>
        </p:txBody>
      </p:sp>
      <p:sp>
        <p:nvSpPr>
          <p:cNvPr id="7" name="手繪多邊形 6"/>
          <p:cNvSpPr/>
          <p:nvPr/>
        </p:nvSpPr>
        <p:spPr>
          <a:xfrm>
            <a:off x="1097280" y="1945758"/>
            <a:ext cx="3385597" cy="2760032"/>
          </a:xfrm>
          <a:custGeom>
            <a:avLst/>
            <a:gdLst>
              <a:gd name="connsiteX0" fmla="*/ 0 w 3385597"/>
              <a:gd name="connsiteY0" fmla="*/ 0 h 2031358"/>
              <a:gd name="connsiteX1" fmla="*/ 3385597 w 3385597"/>
              <a:gd name="connsiteY1" fmla="*/ 0 h 2031358"/>
              <a:gd name="connsiteX2" fmla="*/ 3385597 w 3385597"/>
              <a:gd name="connsiteY2" fmla="*/ 2031358 h 2031358"/>
              <a:gd name="connsiteX3" fmla="*/ 0 w 3385597"/>
              <a:gd name="connsiteY3" fmla="*/ 2031358 h 2031358"/>
              <a:gd name="connsiteX4" fmla="*/ 0 w 3385597"/>
              <a:gd name="connsiteY4" fmla="*/ 0 h 2031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5597" h="2031358">
                <a:moveTo>
                  <a:pt x="0" y="0"/>
                </a:moveTo>
                <a:lnTo>
                  <a:pt x="3385597" y="0"/>
                </a:lnTo>
                <a:lnTo>
                  <a:pt x="3385597" y="2031358"/>
                </a:lnTo>
                <a:lnTo>
                  <a:pt x="0" y="2031358"/>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TW" sz="2000" b="1" u="none" kern="1200" dirty="0">
                <a:latin typeface="Arial" panose="020B0604020202020204" pitchFamily="34" charset="0"/>
                <a:ea typeface="微軟正黑體" panose="020B0604030504040204" pitchFamily="34" charset="-120"/>
                <a:cs typeface="Arial" panose="020B0604020202020204" pitchFamily="34" charset="0"/>
              </a:rPr>
              <a:t>免費資源多</a:t>
            </a:r>
            <a:endParaRPr lang="zh-TW" sz="2000" u="none" kern="1200" dirty="0">
              <a:latin typeface="Arial" panose="020B0604020202020204" pitchFamily="34" charset="0"/>
              <a:ea typeface="微軟正黑體" panose="020B0604030504040204" pitchFamily="34" charset="-120"/>
              <a:cs typeface="Arial" panose="020B0604020202020204" pitchFamily="34" charset="0"/>
            </a:endParaRPr>
          </a:p>
          <a:p>
            <a:pPr marL="285750" lvl="0" indent="-285750" algn="just" defTabSz="755650">
              <a:lnSpc>
                <a:spcPct val="90000"/>
              </a:lnSpc>
              <a:spcBef>
                <a:spcPct val="0"/>
              </a:spcBef>
              <a:spcAft>
                <a:spcPct val="35000"/>
              </a:spcAft>
              <a:buFont typeface="Arial" panose="020B0604020202020204" pitchFamily="34" charset="0"/>
              <a:buChar char="•"/>
            </a:pPr>
            <a:r>
              <a:rPr lang="zh-TW" kern="1200" dirty="0">
                <a:latin typeface="Arial" panose="020B0604020202020204" pitchFamily="34" charset="0"/>
                <a:ea typeface="微軟正黑體" panose="020B0604030504040204" pitchFamily="34" charset="-120"/>
                <a:cs typeface="Arial" panose="020B0604020202020204" pitchFamily="34" charset="0"/>
              </a:rPr>
              <a:t>高達</a:t>
            </a:r>
            <a:r>
              <a:rPr lang="en-US" kern="1200" dirty="0">
                <a:latin typeface="Arial" panose="020B0604020202020204" pitchFamily="34" charset="0"/>
                <a:ea typeface="微軟正黑體" panose="020B0604030504040204" pitchFamily="34" charset="-120"/>
                <a:cs typeface="Arial" panose="020B0604020202020204" pitchFamily="34" charset="0"/>
              </a:rPr>
              <a:t>90</a:t>
            </a:r>
            <a:r>
              <a:rPr lang="zh-TW" kern="1200" dirty="0">
                <a:latin typeface="Arial" panose="020B0604020202020204" pitchFamily="34" charset="0"/>
                <a:ea typeface="微軟正黑體" panose="020B0604030504040204" pitchFamily="34" charset="-120"/>
                <a:cs typeface="Arial" panose="020B0604020202020204" pitchFamily="34" charset="0"/>
              </a:rPr>
              <a:t>種取得資料來源種類，</a:t>
            </a:r>
            <a:endParaRPr lang="en-US" altLang="zh-TW" kern="1200" dirty="0">
              <a:latin typeface="Arial" panose="020B0604020202020204" pitchFamily="34" charset="0"/>
              <a:ea typeface="微軟正黑體" panose="020B0604030504040204" pitchFamily="34" charset="-120"/>
              <a:cs typeface="Arial" panose="020B0604020202020204" pitchFamily="34" charset="0"/>
            </a:endParaRPr>
          </a:p>
          <a:p>
            <a:pPr marL="285750" lvl="0" indent="-285750" algn="just" defTabSz="755650">
              <a:lnSpc>
                <a:spcPct val="90000"/>
              </a:lnSpc>
              <a:spcBef>
                <a:spcPct val="0"/>
              </a:spcBef>
              <a:spcAft>
                <a:spcPct val="35000"/>
              </a:spcAft>
              <a:buFont typeface="Arial" panose="020B0604020202020204" pitchFamily="34" charset="0"/>
              <a:buChar char="•"/>
            </a:pPr>
            <a:r>
              <a:rPr lang="zh-TW" kern="1200" dirty="0">
                <a:latin typeface="Arial" panose="020B0604020202020204" pitchFamily="34" charset="0"/>
                <a:ea typeface="微軟正黑體" panose="020B0604030504040204" pitchFamily="34" charset="-120"/>
                <a:cs typeface="Arial" panose="020B0604020202020204" pitchFamily="34" charset="0"/>
              </a:rPr>
              <a:t>超過</a:t>
            </a:r>
            <a:r>
              <a:rPr lang="en-US" altLang="zh-TW" dirty="0">
                <a:latin typeface="Arial" panose="020B0604020202020204" pitchFamily="34" charset="0"/>
                <a:ea typeface="微軟正黑體" panose="020B0604030504040204" pitchFamily="34" charset="-120"/>
                <a:cs typeface="Arial" panose="020B0604020202020204" pitchFamily="34" charset="0"/>
              </a:rPr>
              <a:t>200</a:t>
            </a:r>
            <a:r>
              <a:rPr lang="zh-TW" kern="1200" dirty="0">
                <a:latin typeface="Arial" panose="020B0604020202020204" pitchFamily="34" charset="0"/>
                <a:ea typeface="微軟正黑體" panose="020B0604030504040204" pitchFamily="34" charset="-120"/>
                <a:cs typeface="Arial" panose="020B0604020202020204" pitchFamily="34" charset="0"/>
              </a:rPr>
              <a:t>個視覺效果模板</a:t>
            </a:r>
            <a:endParaRPr lang="en-US" altLang="zh-TW" kern="1200" dirty="0">
              <a:latin typeface="Arial" panose="020B0604020202020204" pitchFamily="34" charset="0"/>
              <a:ea typeface="微軟正黑體" panose="020B0604030504040204" pitchFamily="34" charset="-120"/>
              <a:cs typeface="Arial" panose="020B0604020202020204" pitchFamily="34" charset="0"/>
            </a:endParaRPr>
          </a:p>
          <a:p>
            <a:pPr lvl="0" algn="just" defTabSz="755650">
              <a:lnSpc>
                <a:spcPct val="90000"/>
              </a:lnSpc>
              <a:spcBef>
                <a:spcPct val="0"/>
              </a:spcBef>
              <a:spcAft>
                <a:spcPct val="35000"/>
              </a:spcAft>
            </a:pPr>
            <a:r>
              <a:rPr lang="zh-TW" b="1" kern="1200" dirty="0">
                <a:latin typeface="Arial" panose="020B0604020202020204" pitchFamily="34" charset="0"/>
                <a:ea typeface="微軟正黑體" panose="020B0604030504040204" pitchFamily="34" charset="-120"/>
                <a:cs typeface="Arial" panose="020B0604020202020204" pitchFamily="34" charset="0"/>
              </a:rPr>
              <a:t>以上全都免費讓使用者使用或開發。</a:t>
            </a:r>
            <a:endParaRPr lang="zh-TW" altLang="en-US" b="1" kern="1200" dirty="0">
              <a:latin typeface="Arial" panose="020B0604020202020204" pitchFamily="34" charset="0"/>
              <a:ea typeface="微軟正黑體" panose="020B0604030504040204" pitchFamily="34" charset="-120"/>
              <a:cs typeface="Arial" panose="020B0604020202020204" pitchFamily="34" charset="0"/>
            </a:endParaRPr>
          </a:p>
        </p:txBody>
      </p:sp>
      <p:sp>
        <p:nvSpPr>
          <p:cNvPr id="8" name="手繪多邊形 7"/>
          <p:cNvSpPr/>
          <p:nvPr/>
        </p:nvSpPr>
        <p:spPr>
          <a:xfrm>
            <a:off x="4775194" y="1945758"/>
            <a:ext cx="3385597" cy="2760032"/>
          </a:xfrm>
          <a:custGeom>
            <a:avLst/>
            <a:gdLst>
              <a:gd name="connsiteX0" fmla="*/ 0 w 3385597"/>
              <a:gd name="connsiteY0" fmla="*/ 0 h 2031358"/>
              <a:gd name="connsiteX1" fmla="*/ 3385597 w 3385597"/>
              <a:gd name="connsiteY1" fmla="*/ 0 h 2031358"/>
              <a:gd name="connsiteX2" fmla="*/ 3385597 w 3385597"/>
              <a:gd name="connsiteY2" fmla="*/ 2031358 h 2031358"/>
              <a:gd name="connsiteX3" fmla="*/ 0 w 3385597"/>
              <a:gd name="connsiteY3" fmla="*/ 2031358 h 2031358"/>
              <a:gd name="connsiteX4" fmla="*/ 0 w 3385597"/>
              <a:gd name="connsiteY4" fmla="*/ 0 h 2031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5597" h="2031358">
                <a:moveTo>
                  <a:pt x="0" y="0"/>
                </a:moveTo>
                <a:lnTo>
                  <a:pt x="3385597" y="0"/>
                </a:lnTo>
                <a:lnTo>
                  <a:pt x="3385597" y="2031358"/>
                </a:lnTo>
                <a:lnTo>
                  <a:pt x="0" y="2031358"/>
                </a:lnTo>
                <a:lnTo>
                  <a:pt x="0" y="0"/>
                </a:lnTo>
                <a:close/>
              </a:path>
            </a:pathLst>
          </a:custGeom>
        </p:spPr>
        <p:style>
          <a:lnRef idx="2">
            <a:schemeClr val="lt1">
              <a:hueOff val="0"/>
              <a:satOff val="0"/>
              <a:lumOff val="0"/>
              <a:alphaOff val="0"/>
            </a:schemeClr>
          </a:lnRef>
          <a:fillRef idx="1">
            <a:schemeClr val="accent4">
              <a:hueOff val="3742489"/>
              <a:satOff val="-20694"/>
              <a:lumOff val="-1765"/>
              <a:alphaOff val="0"/>
            </a:schemeClr>
          </a:fillRef>
          <a:effectRef idx="0">
            <a:schemeClr val="accent4">
              <a:hueOff val="3742489"/>
              <a:satOff val="-20694"/>
              <a:lumOff val="-1765"/>
              <a:alphaOff val="0"/>
            </a:schemeClr>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TW" sz="2000" b="1" u="none" kern="1200" dirty="0">
                <a:latin typeface="Arial" panose="020B0604020202020204" pitchFamily="34" charset="0"/>
                <a:ea typeface="微軟正黑體" panose="020B0604030504040204" pitchFamily="34" charset="-120"/>
                <a:cs typeface="Arial" panose="020B0604020202020204" pitchFamily="34" charset="0"/>
              </a:rPr>
              <a:t>功能齊全，一條龍式設計</a:t>
            </a:r>
            <a:endParaRPr lang="zh-TW" sz="2000" u="none" kern="1200" dirty="0">
              <a:latin typeface="Arial" panose="020B0604020202020204" pitchFamily="34" charset="0"/>
              <a:ea typeface="微軟正黑體" panose="020B0604030504040204" pitchFamily="34" charset="-120"/>
              <a:cs typeface="Arial" panose="020B0604020202020204" pitchFamily="34" charset="0"/>
            </a:endParaRPr>
          </a:p>
          <a:p>
            <a:pPr marL="285750" lvl="0" indent="-285750" algn="just" defTabSz="755650">
              <a:lnSpc>
                <a:spcPct val="90000"/>
              </a:lnSpc>
              <a:spcBef>
                <a:spcPct val="0"/>
              </a:spcBef>
              <a:spcAft>
                <a:spcPct val="35000"/>
              </a:spcAft>
              <a:buFont typeface="Arial" panose="020B0604020202020204" pitchFamily="34" charset="0"/>
              <a:buChar char="•"/>
            </a:pPr>
            <a:r>
              <a:rPr lang="zh-TW" kern="1200" dirty="0">
                <a:latin typeface="Arial" panose="020B0604020202020204" pitchFamily="34" charset="0"/>
                <a:ea typeface="微軟正黑體" panose="020B0604030504040204" pitchFamily="34" charset="-120"/>
                <a:cs typeface="Arial" panose="020B0604020202020204" pitchFamily="34" charset="0"/>
              </a:rPr>
              <a:t>符合資料分析階段流程的設計，</a:t>
            </a:r>
            <a:r>
              <a:rPr lang="zh-TW" b="1" kern="1200" dirty="0">
                <a:latin typeface="Arial" panose="020B0604020202020204" pitchFamily="34" charset="0"/>
                <a:ea typeface="微軟正黑體" panose="020B0604030504040204" pitchFamily="34" charset="-120"/>
                <a:cs typeface="Arial" panose="020B0604020202020204" pitchFamily="34" charset="0"/>
              </a:rPr>
              <a:t>取得資料</a:t>
            </a:r>
            <a:r>
              <a:rPr lang="en-US" b="1" kern="1200" dirty="0">
                <a:latin typeface="Arial" panose="020B0604020202020204" pitchFamily="34" charset="0"/>
                <a:ea typeface="微軟正黑體" panose="020B0604030504040204" pitchFamily="34" charset="-120"/>
                <a:cs typeface="Arial" panose="020B0604020202020204" pitchFamily="34" charset="0"/>
                <a:sym typeface="Wingdings" panose="05000000000000000000" pitchFamily="2" charset="2"/>
              </a:rPr>
              <a:t></a:t>
            </a:r>
            <a:r>
              <a:rPr lang="zh-TW" b="1" kern="1200" dirty="0">
                <a:latin typeface="Arial" panose="020B0604020202020204" pitchFamily="34" charset="0"/>
                <a:ea typeface="微軟正黑體" panose="020B0604030504040204" pitchFamily="34" charset="-120"/>
                <a:cs typeface="Arial" panose="020B0604020202020204" pitchFamily="34" charset="0"/>
              </a:rPr>
              <a:t>資料模型設計</a:t>
            </a:r>
            <a:r>
              <a:rPr lang="en-US" b="1" kern="1200" dirty="0">
                <a:latin typeface="Arial" panose="020B0604020202020204" pitchFamily="34" charset="0"/>
                <a:ea typeface="微軟正黑體" panose="020B0604030504040204" pitchFamily="34" charset="-120"/>
                <a:cs typeface="Arial" panose="020B0604020202020204" pitchFamily="34" charset="0"/>
                <a:sym typeface="Wingdings" panose="05000000000000000000" pitchFamily="2" charset="2"/>
              </a:rPr>
              <a:t></a:t>
            </a:r>
            <a:r>
              <a:rPr lang="zh-TW" b="1" kern="1200" dirty="0">
                <a:latin typeface="Arial" panose="020B0604020202020204" pitchFamily="34" charset="0"/>
                <a:ea typeface="微軟正黑體" panose="020B0604030504040204" pitchFamily="34" charset="-120"/>
                <a:cs typeface="Arial" panose="020B0604020202020204" pitchFamily="34" charset="0"/>
              </a:rPr>
              <a:t>資料視覺化分析</a:t>
            </a:r>
            <a:r>
              <a:rPr lang="en-US" b="1" kern="1200" dirty="0">
                <a:latin typeface="Arial" panose="020B0604020202020204" pitchFamily="34" charset="0"/>
                <a:ea typeface="微軟正黑體" panose="020B0604030504040204" pitchFamily="34" charset="-120"/>
                <a:cs typeface="Arial" panose="020B0604020202020204" pitchFamily="34" charset="0"/>
                <a:sym typeface="Wingdings" panose="05000000000000000000" pitchFamily="2" charset="2"/>
              </a:rPr>
              <a:t></a:t>
            </a:r>
            <a:r>
              <a:rPr lang="zh-TW" b="1" kern="1200" dirty="0">
                <a:latin typeface="Arial" panose="020B0604020202020204" pitchFamily="34" charset="0"/>
                <a:ea typeface="微軟正黑體" panose="020B0604030504040204" pitchFamily="34" charset="-120"/>
                <a:cs typeface="Arial" panose="020B0604020202020204" pitchFamily="34" charset="0"/>
              </a:rPr>
              <a:t>資訊共享（</a:t>
            </a:r>
            <a:r>
              <a:rPr lang="en-US" b="1" kern="1200" dirty="0">
                <a:latin typeface="Arial" panose="020B0604020202020204" pitchFamily="34" charset="0"/>
                <a:ea typeface="微軟正黑體" panose="020B0604030504040204" pitchFamily="34" charset="-120"/>
                <a:cs typeface="Arial" panose="020B0604020202020204" pitchFamily="34" charset="0"/>
              </a:rPr>
              <a:t>Web, Mobile, Pad</a:t>
            </a:r>
            <a:r>
              <a:rPr lang="zh-TW" b="1" kern="1200" dirty="0">
                <a:latin typeface="Arial" panose="020B0604020202020204" pitchFamily="34" charset="0"/>
                <a:ea typeface="微軟正黑體" panose="020B0604030504040204" pitchFamily="34" charset="-120"/>
                <a:cs typeface="Arial" panose="020B0604020202020204" pitchFamily="34" charset="0"/>
              </a:rPr>
              <a:t>）</a:t>
            </a:r>
            <a:r>
              <a:rPr lang="zh-TW" kern="1200" dirty="0">
                <a:latin typeface="Arial" panose="020B0604020202020204" pitchFamily="34" charset="0"/>
                <a:ea typeface="微軟正黑體" panose="020B0604030504040204" pitchFamily="34" charset="-120"/>
                <a:cs typeface="Arial" panose="020B0604020202020204" pitchFamily="34" charset="0"/>
              </a:rPr>
              <a:t>，一應俱全。</a:t>
            </a:r>
            <a:endParaRPr lang="zh-TW" altLang="en-US" kern="1200" dirty="0">
              <a:latin typeface="Arial" panose="020B0604020202020204" pitchFamily="34" charset="0"/>
              <a:ea typeface="微軟正黑體" panose="020B0604030504040204" pitchFamily="34" charset="-120"/>
              <a:cs typeface="Arial" panose="020B0604020202020204" pitchFamily="34" charset="0"/>
            </a:endParaRPr>
          </a:p>
        </p:txBody>
      </p:sp>
      <p:sp>
        <p:nvSpPr>
          <p:cNvPr id="10" name="手繪多邊形 9"/>
          <p:cNvSpPr/>
          <p:nvPr/>
        </p:nvSpPr>
        <p:spPr>
          <a:xfrm>
            <a:off x="8383994" y="1945758"/>
            <a:ext cx="3385597" cy="2760032"/>
          </a:xfrm>
          <a:custGeom>
            <a:avLst/>
            <a:gdLst>
              <a:gd name="connsiteX0" fmla="*/ 0 w 3385597"/>
              <a:gd name="connsiteY0" fmla="*/ 0 h 2031358"/>
              <a:gd name="connsiteX1" fmla="*/ 3385597 w 3385597"/>
              <a:gd name="connsiteY1" fmla="*/ 0 h 2031358"/>
              <a:gd name="connsiteX2" fmla="*/ 3385597 w 3385597"/>
              <a:gd name="connsiteY2" fmla="*/ 2031358 h 2031358"/>
              <a:gd name="connsiteX3" fmla="*/ 0 w 3385597"/>
              <a:gd name="connsiteY3" fmla="*/ 2031358 h 2031358"/>
              <a:gd name="connsiteX4" fmla="*/ 0 w 3385597"/>
              <a:gd name="connsiteY4" fmla="*/ 0 h 2031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5597" h="2031358">
                <a:moveTo>
                  <a:pt x="0" y="0"/>
                </a:moveTo>
                <a:lnTo>
                  <a:pt x="3385597" y="0"/>
                </a:lnTo>
                <a:lnTo>
                  <a:pt x="3385597" y="2031358"/>
                </a:lnTo>
                <a:lnTo>
                  <a:pt x="0" y="2031358"/>
                </a:lnTo>
                <a:lnTo>
                  <a:pt x="0" y="0"/>
                </a:lnTo>
                <a:close/>
              </a:path>
            </a:pathLst>
          </a:custGeom>
        </p:spPr>
        <p:style>
          <a:lnRef idx="2">
            <a:schemeClr val="lt1">
              <a:hueOff val="0"/>
              <a:satOff val="0"/>
              <a:lumOff val="0"/>
              <a:alphaOff val="0"/>
            </a:schemeClr>
          </a:lnRef>
          <a:fillRef idx="1">
            <a:schemeClr val="accent4">
              <a:hueOff val="7484979"/>
              <a:satOff val="-41387"/>
              <a:lumOff val="-3529"/>
              <a:alphaOff val="0"/>
            </a:schemeClr>
          </a:fillRef>
          <a:effectRef idx="0">
            <a:schemeClr val="accent4">
              <a:hueOff val="7484979"/>
              <a:satOff val="-41387"/>
              <a:lumOff val="-3529"/>
              <a:alphaOff val="0"/>
            </a:schemeClr>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TW" sz="2000" b="1" u="none" kern="1200" dirty="0">
                <a:latin typeface="Arial" panose="020B0604020202020204" pitchFamily="34" charset="0"/>
                <a:ea typeface="微軟正黑體" panose="020B0604030504040204" pitchFamily="34" charset="-120"/>
                <a:cs typeface="Arial" panose="020B0604020202020204" pitchFamily="34" charset="0"/>
              </a:rPr>
              <a:t>不用寫程式，上手速度快</a:t>
            </a:r>
            <a:endParaRPr lang="zh-TW" sz="2000" u="none" kern="1200" dirty="0">
              <a:latin typeface="Arial" panose="020B0604020202020204" pitchFamily="34" charset="0"/>
              <a:ea typeface="微軟正黑體" panose="020B0604030504040204" pitchFamily="34" charset="-120"/>
              <a:cs typeface="Arial" panose="020B0604020202020204" pitchFamily="34" charset="0"/>
            </a:endParaRPr>
          </a:p>
          <a:p>
            <a:pPr marL="285750" lvl="0" indent="-285750" algn="just" defTabSz="755650">
              <a:lnSpc>
                <a:spcPct val="90000"/>
              </a:lnSpc>
              <a:spcBef>
                <a:spcPct val="0"/>
              </a:spcBef>
              <a:spcAft>
                <a:spcPct val="35000"/>
              </a:spcAft>
              <a:buFont typeface="Arial" panose="020B0604020202020204" pitchFamily="34" charset="0"/>
              <a:buChar char="•"/>
            </a:pPr>
            <a:r>
              <a:rPr lang="zh-TW" kern="1200" dirty="0">
                <a:latin typeface="Arial" panose="020B0604020202020204" pitchFamily="34" charset="0"/>
                <a:ea typeface="微軟正黑體" panose="020B0604030504040204" pitchFamily="34" charset="-120"/>
                <a:cs typeface="Arial" panose="020B0604020202020204" pitchFamily="34" charset="0"/>
              </a:rPr>
              <a:t>從</a:t>
            </a:r>
            <a:r>
              <a:rPr lang="en-US" kern="1200" dirty="0">
                <a:latin typeface="Arial" panose="020B0604020202020204" pitchFamily="34" charset="0"/>
                <a:ea typeface="微軟正黑體" panose="020B0604030504040204" pitchFamily="34" charset="-120"/>
                <a:cs typeface="Arial" panose="020B0604020202020204" pitchFamily="34" charset="0"/>
              </a:rPr>
              <a:t>Excel Power BI</a:t>
            </a:r>
            <a:r>
              <a:rPr lang="zh-TW" kern="1200" dirty="0">
                <a:latin typeface="Arial" panose="020B0604020202020204" pitchFamily="34" charset="0"/>
                <a:ea typeface="微軟正黑體" panose="020B0604030504040204" pitchFamily="34" charset="-120"/>
                <a:cs typeface="Arial" panose="020B0604020202020204" pitchFamily="34" charset="0"/>
              </a:rPr>
              <a:t>到</a:t>
            </a:r>
            <a:r>
              <a:rPr lang="en-US" kern="1200" dirty="0">
                <a:latin typeface="Arial" panose="020B0604020202020204" pitchFamily="34" charset="0"/>
                <a:ea typeface="微軟正黑體" panose="020B0604030504040204" pitchFamily="34" charset="-120"/>
                <a:cs typeface="Arial" panose="020B0604020202020204" pitchFamily="34" charset="0"/>
              </a:rPr>
              <a:t>Power BI </a:t>
            </a:r>
            <a:r>
              <a:rPr lang="en-US" b="1" kern="1200" dirty="0">
                <a:latin typeface="Arial" panose="020B0604020202020204" pitchFamily="34" charset="0"/>
                <a:ea typeface="微軟正黑體" panose="020B0604030504040204" pitchFamily="34" charset="-120"/>
                <a:cs typeface="Arial" panose="020B0604020202020204" pitchFamily="34" charset="0"/>
              </a:rPr>
              <a:t>2.0</a:t>
            </a:r>
            <a:r>
              <a:rPr lang="zh-TW" b="1" kern="1200" dirty="0">
                <a:latin typeface="Arial" panose="020B0604020202020204" pitchFamily="34" charset="0"/>
                <a:ea typeface="微軟正黑體" panose="020B0604030504040204" pitchFamily="34" charset="-120"/>
                <a:cs typeface="Arial" panose="020B0604020202020204" pitchFamily="34" charset="0"/>
              </a:rPr>
              <a:t>，環境概念源自於</a:t>
            </a:r>
            <a:r>
              <a:rPr lang="en-US" b="1" kern="1200" dirty="0">
                <a:latin typeface="Arial" panose="020B0604020202020204" pitchFamily="34" charset="0"/>
                <a:ea typeface="微軟正黑體" panose="020B0604030504040204" pitchFamily="34" charset="-120"/>
                <a:cs typeface="Arial" panose="020B0604020202020204" pitchFamily="34" charset="0"/>
              </a:rPr>
              <a:t>Excel</a:t>
            </a:r>
            <a:r>
              <a:rPr lang="zh-TW" b="1" kern="1200" dirty="0">
                <a:latin typeface="Arial" panose="020B0604020202020204" pitchFamily="34" charset="0"/>
                <a:ea typeface="微軟正黑體" panose="020B0604030504040204" pitchFamily="34" charset="-120"/>
                <a:cs typeface="Arial" panose="020B0604020202020204" pitchFamily="34" charset="0"/>
              </a:rPr>
              <a:t>，以門檻低、快上手的特性設計，操作過程不用寫程式語言，就能完成數據分析與視覺化分析了。</a:t>
            </a:r>
            <a:endParaRPr lang="zh-TW" altLang="en-US" b="1" kern="1200" dirty="0">
              <a:latin typeface="Arial" panose="020B0604020202020204" pitchFamily="34" charset="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31205725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zh-TW" sz="4400" b="0" strike="noStrike" spc="-1">
                <a:solidFill>
                  <a:srgbClr val="000000"/>
                </a:solidFill>
                <a:latin typeface="Segoe UI"/>
              </a:rPr>
              <a:t>工具與平台</a:t>
            </a:r>
            <a:endParaRPr lang="en-US" sz="4400" b="0" strike="noStrike" spc="-1">
              <a:solidFill>
                <a:srgbClr val="000000"/>
              </a:solidFill>
              <a:latin typeface="Segoe UI"/>
            </a:endParaRPr>
          </a:p>
        </p:txBody>
      </p:sp>
      <p:sp>
        <p:nvSpPr>
          <p:cNvPr id="403" name="CustomShape 2"/>
          <p:cNvSpPr/>
          <p:nvPr/>
        </p:nvSpPr>
        <p:spPr>
          <a:xfrm>
            <a:off x="3426840" y="1853280"/>
            <a:ext cx="2636640" cy="790200"/>
          </a:xfrm>
          <a:prstGeom prst="rect">
            <a:avLst/>
          </a:prstGeom>
          <a:solidFill>
            <a:srgbClr val="F2C811"/>
          </a:solidFill>
          <a:ln>
            <a:noFill/>
          </a:ln>
        </p:spPr>
        <p:style>
          <a:lnRef idx="1">
            <a:schemeClr val="accent2"/>
          </a:lnRef>
          <a:fillRef idx="3">
            <a:schemeClr val="accent2"/>
          </a:fillRef>
          <a:effectRef idx="2">
            <a:schemeClr val="accent2"/>
          </a:effectRef>
          <a:fontRef idx="minor"/>
        </p:style>
        <p:txBody>
          <a:bodyPr anchor="ctr">
            <a:noAutofit/>
          </a:bodyPr>
          <a:lstStyle/>
          <a:p>
            <a:pPr algn="ctr">
              <a:lnSpc>
                <a:spcPct val="100000"/>
              </a:lnSpc>
            </a:pPr>
            <a:r>
              <a:rPr lang="zh-TW" sz="2800" b="0" strike="noStrike" spc="-1">
                <a:solidFill>
                  <a:srgbClr val="000000"/>
                </a:solidFill>
                <a:latin typeface="Segoe UI"/>
              </a:rPr>
              <a:t>桌面</a:t>
            </a:r>
            <a:endParaRPr lang="en-US" sz="2800" b="0" strike="noStrike" spc="-1">
              <a:latin typeface="Arial"/>
            </a:endParaRPr>
          </a:p>
        </p:txBody>
      </p:sp>
      <p:sp>
        <p:nvSpPr>
          <p:cNvPr id="404" name="CustomShape 3"/>
          <p:cNvSpPr/>
          <p:nvPr/>
        </p:nvSpPr>
        <p:spPr>
          <a:xfrm>
            <a:off x="6170040" y="1853280"/>
            <a:ext cx="2647800" cy="790200"/>
          </a:xfrm>
          <a:prstGeom prst="rect">
            <a:avLst/>
          </a:prstGeom>
          <a:solidFill>
            <a:srgbClr val="F2C811"/>
          </a:solidFill>
          <a:ln>
            <a:noFill/>
          </a:ln>
        </p:spPr>
        <p:style>
          <a:lnRef idx="1">
            <a:schemeClr val="accent2"/>
          </a:lnRef>
          <a:fillRef idx="3">
            <a:schemeClr val="accent2"/>
          </a:fillRef>
          <a:effectRef idx="2">
            <a:schemeClr val="accent2"/>
          </a:effectRef>
          <a:fontRef idx="minor"/>
        </p:style>
        <p:txBody>
          <a:bodyPr anchor="ctr">
            <a:noAutofit/>
          </a:bodyPr>
          <a:lstStyle/>
          <a:p>
            <a:pPr algn="ctr">
              <a:lnSpc>
                <a:spcPct val="100000"/>
              </a:lnSpc>
            </a:pPr>
            <a:r>
              <a:rPr lang="zh-TW" sz="2800" b="0" strike="noStrike" spc="-1">
                <a:solidFill>
                  <a:srgbClr val="000000"/>
                </a:solidFill>
                <a:latin typeface="Segoe UI"/>
              </a:rPr>
              <a:t>移動</a:t>
            </a:r>
            <a:endParaRPr lang="en-US" sz="2800" b="0" strike="noStrike" spc="-1">
              <a:latin typeface="Arial"/>
            </a:endParaRPr>
          </a:p>
        </p:txBody>
      </p:sp>
      <p:sp>
        <p:nvSpPr>
          <p:cNvPr id="405" name="CustomShape 4"/>
          <p:cNvSpPr/>
          <p:nvPr/>
        </p:nvSpPr>
        <p:spPr>
          <a:xfrm>
            <a:off x="683640" y="1864080"/>
            <a:ext cx="2636640" cy="790200"/>
          </a:xfrm>
          <a:prstGeom prst="rect">
            <a:avLst/>
          </a:prstGeom>
          <a:solidFill>
            <a:srgbClr val="F2C811"/>
          </a:solidFill>
          <a:ln>
            <a:noFill/>
          </a:ln>
        </p:spPr>
        <p:style>
          <a:lnRef idx="1">
            <a:schemeClr val="accent2"/>
          </a:lnRef>
          <a:fillRef idx="3">
            <a:schemeClr val="accent2"/>
          </a:fillRef>
          <a:effectRef idx="2">
            <a:schemeClr val="accent2"/>
          </a:effectRef>
          <a:fontRef idx="minor"/>
        </p:style>
        <p:txBody>
          <a:bodyPr anchor="ctr">
            <a:noAutofit/>
          </a:bodyPr>
          <a:lstStyle/>
          <a:p>
            <a:pPr algn="ctr">
              <a:lnSpc>
                <a:spcPct val="100000"/>
              </a:lnSpc>
            </a:pPr>
            <a:r>
              <a:rPr lang="zh-TW" sz="2800" b="0" strike="noStrike" spc="-1">
                <a:solidFill>
                  <a:srgbClr val="000000"/>
                </a:solidFill>
                <a:latin typeface="Segoe UI"/>
              </a:rPr>
              <a:t>服務</a:t>
            </a:r>
            <a:endParaRPr lang="en-US" sz="2800" b="0" strike="noStrike" spc="-1">
              <a:latin typeface="Arial"/>
            </a:endParaRPr>
          </a:p>
        </p:txBody>
      </p:sp>
      <p:sp>
        <p:nvSpPr>
          <p:cNvPr id="406" name="Line 5"/>
          <p:cNvSpPr/>
          <p:nvPr/>
        </p:nvSpPr>
        <p:spPr>
          <a:xfrm flipH="1">
            <a:off x="3359880" y="1864080"/>
            <a:ext cx="4680" cy="4343400"/>
          </a:xfrm>
          <a:prstGeom prst="line">
            <a:avLst/>
          </a:prstGeom>
          <a:ln>
            <a:solidFill>
              <a:srgbClr val="212121"/>
            </a:solidFill>
          </a:ln>
        </p:spPr>
        <p:style>
          <a:lnRef idx="1">
            <a:schemeClr val="accent1"/>
          </a:lnRef>
          <a:fillRef idx="0">
            <a:schemeClr val="accent1"/>
          </a:fillRef>
          <a:effectRef idx="0">
            <a:schemeClr val="accent1"/>
          </a:effectRef>
          <a:fontRef idx="minor"/>
        </p:style>
      </p:sp>
      <p:sp>
        <p:nvSpPr>
          <p:cNvPr id="407" name="Line 6"/>
          <p:cNvSpPr/>
          <p:nvPr/>
        </p:nvSpPr>
        <p:spPr>
          <a:xfrm flipH="1">
            <a:off x="8860680" y="1864080"/>
            <a:ext cx="4680" cy="4343400"/>
          </a:xfrm>
          <a:prstGeom prst="line">
            <a:avLst/>
          </a:prstGeom>
          <a:ln>
            <a:solidFill>
              <a:srgbClr val="212121"/>
            </a:solidFill>
          </a:ln>
        </p:spPr>
        <p:style>
          <a:lnRef idx="1">
            <a:schemeClr val="accent1"/>
          </a:lnRef>
          <a:fillRef idx="0">
            <a:schemeClr val="accent1"/>
          </a:fillRef>
          <a:effectRef idx="0">
            <a:schemeClr val="accent1"/>
          </a:effectRef>
          <a:fontRef idx="minor"/>
        </p:style>
      </p:sp>
      <p:sp>
        <p:nvSpPr>
          <p:cNvPr id="408" name="CustomShape 7"/>
          <p:cNvSpPr/>
          <p:nvPr/>
        </p:nvSpPr>
        <p:spPr>
          <a:xfrm>
            <a:off x="8924400" y="1853280"/>
            <a:ext cx="2647800" cy="790200"/>
          </a:xfrm>
          <a:prstGeom prst="rect">
            <a:avLst/>
          </a:prstGeom>
          <a:solidFill>
            <a:srgbClr val="F2C811"/>
          </a:solidFill>
          <a:ln>
            <a:noFill/>
          </a:ln>
        </p:spPr>
        <p:style>
          <a:lnRef idx="1">
            <a:schemeClr val="accent2"/>
          </a:lnRef>
          <a:fillRef idx="3">
            <a:schemeClr val="accent2"/>
          </a:fillRef>
          <a:effectRef idx="2">
            <a:schemeClr val="accent2"/>
          </a:effectRef>
          <a:fontRef idx="minor"/>
        </p:style>
        <p:txBody>
          <a:bodyPr anchor="ctr">
            <a:noAutofit/>
          </a:bodyPr>
          <a:lstStyle/>
          <a:p>
            <a:pPr algn="ctr">
              <a:lnSpc>
                <a:spcPct val="100000"/>
              </a:lnSpc>
            </a:pPr>
            <a:r>
              <a:rPr lang="zh-TW" sz="2800" b="0" strike="noStrike" spc="-1">
                <a:solidFill>
                  <a:srgbClr val="000000"/>
                </a:solidFill>
                <a:latin typeface="Segoe UI"/>
              </a:rPr>
              <a:t>嵌入</a:t>
            </a:r>
            <a:endParaRPr lang="en-US" sz="2800" b="0" strike="noStrike" spc="-1">
              <a:latin typeface="Arial"/>
            </a:endParaRPr>
          </a:p>
        </p:txBody>
      </p:sp>
      <p:sp>
        <p:nvSpPr>
          <p:cNvPr id="409" name="CustomShape 8"/>
          <p:cNvSpPr/>
          <p:nvPr/>
        </p:nvSpPr>
        <p:spPr>
          <a:xfrm>
            <a:off x="699840" y="2806920"/>
            <a:ext cx="2582640" cy="33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31840" indent="-231480">
              <a:lnSpc>
                <a:spcPct val="95000"/>
              </a:lnSpc>
              <a:buClr>
                <a:srgbClr val="000000"/>
              </a:buClr>
              <a:buSzPct val="90000"/>
              <a:buFont typeface="Arial"/>
              <a:buChar char="•"/>
            </a:pPr>
            <a:r>
              <a:rPr lang="en-US" sz="2800" b="0" strike="noStrike" spc="-202">
                <a:solidFill>
                  <a:srgbClr val="000000"/>
                </a:solidFill>
                <a:latin typeface="Segoe UI"/>
              </a:rPr>
              <a:t>Web-based</a:t>
            </a:r>
            <a:endParaRPr lang="en-US" sz="2800" b="0" strike="noStrike" spc="-1">
              <a:latin typeface="Arial"/>
            </a:endParaRPr>
          </a:p>
          <a:p>
            <a:pPr marL="231840" indent="-231480">
              <a:lnSpc>
                <a:spcPct val="95000"/>
              </a:lnSpc>
              <a:buClr>
                <a:srgbClr val="000000"/>
              </a:buClr>
              <a:buSzPct val="90000"/>
              <a:buFont typeface="Arial"/>
              <a:buChar char="•"/>
            </a:pPr>
            <a:r>
              <a:rPr lang="en-US" sz="2800" b="0" strike="noStrike" spc="-202">
                <a:solidFill>
                  <a:srgbClr val="000000"/>
                </a:solidFill>
                <a:latin typeface="Segoe UI"/>
              </a:rPr>
              <a:t>All platforms</a:t>
            </a:r>
            <a:endParaRPr lang="en-US" sz="2800" b="0" strike="noStrike" spc="-1">
              <a:latin typeface="Arial"/>
            </a:endParaRPr>
          </a:p>
          <a:p>
            <a:pPr marL="231840" indent="-231480">
              <a:lnSpc>
                <a:spcPct val="95000"/>
              </a:lnSpc>
              <a:buClr>
                <a:srgbClr val="000000"/>
              </a:buClr>
              <a:buSzPct val="90000"/>
              <a:buFont typeface="Arial"/>
              <a:buChar char="•"/>
            </a:pPr>
            <a:r>
              <a:rPr lang="en-US" sz="2800" b="0" strike="noStrike" spc="-202">
                <a:solidFill>
                  <a:srgbClr val="000000"/>
                </a:solidFill>
                <a:latin typeface="Segoe UI"/>
              </a:rPr>
              <a:t>Limited design tools</a:t>
            </a:r>
            <a:endParaRPr lang="en-US" sz="2800" b="0" strike="noStrike" spc="-1">
              <a:latin typeface="Arial"/>
            </a:endParaRPr>
          </a:p>
          <a:p>
            <a:pPr marL="231840" indent="-231480">
              <a:lnSpc>
                <a:spcPct val="95000"/>
              </a:lnSpc>
              <a:buClr>
                <a:srgbClr val="000000"/>
              </a:buClr>
              <a:buSzPct val="90000"/>
              <a:buFont typeface="Arial"/>
              <a:buChar char="•"/>
            </a:pPr>
            <a:r>
              <a:rPr lang="en-US" sz="2800" b="0" strike="noStrike" spc="-202">
                <a:solidFill>
                  <a:srgbClr val="000000"/>
                </a:solidFill>
                <a:latin typeface="Segoe UI"/>
              </a:rPr>
              <a:t>Limited data sources</a:t>
            </a:r>
            <a:endParaRPr lang="en-US" sz="2800" b="0" strike="noStrike" spc="-1">
              <a:latin typeface="Arial"/>
            </a:endParaRPr>
          </a:p>
          <a:p>
            <a:pPr marL="231840" indent="-231480">
              <a:lnSpc>
                <a:spcPct val="95000"/>
              </a:lnSpc>
              <a:buClr>
                <a:srgbClr val="000000"/>
              </a:buClr>
              <a:buSzPct val="90000"/>
              <a:buFont typeface="Arial"/>
              <a:buChar char="•"/>
            </a:pPr>
            <a:r>
              <a:rPr lang="en-US" sz="2800" b="0" strike="noStrike" spc="-202">
                <a:solidFill>
                  <a:srgbClr val="000000"/>
                </a:solidFill>
                <a:latin typeface="Segoe UI"/>
              </a:rPr>
              <a:t>Dashboards</a:t>
            </a:r>
            <a:endParaRPr lang="en-US" sz="2800" b="0" strike="noStrike" spc="-1">
              <a:latin typeface="Arial"/>
            </a:endParaRPr>
          </a:p>
          <a:p>
            <a:pPr marL="231840" indent="-231480">
              <a:lnSpc>
                <a:spcPct val="95000"/>
              </a:lnSpc>
              <a:buClr>
                <a:srgbClr val="000000"/>
              </a:buClr>
              <a:buSzPct val="90000"/>
              <a:buFont typeface="Arial"/>
              <a:buChar char="•"/>
            </a:pPr>
            <a:r>
              <a:rPr lang="en-US" sz="2800" b="0" strike="noStrike" spc="-202">
                <a:solidFill>
                  <a:srgbClr val="000000"/>
                </a:solidFill>
                <a:latin typeface="Segoe UI"/>
              </a:rPr>
              <a:t>Publishing</a:t>
            </a:r>
            <a:endParaRPr lang="en-US" sz="2800" b="0" strike="noStrike" spc="-1">
              <a:latin typeface="Arial"/>
            </a:endParaRPr>
          </a:p>
        </p:txBody>
      </p:sp>
      <p:sp>
        <p:nvSpPr>
          <p:cNvPr id="410" name="Line 9"/>
          <p:cNvSpPr/>
          <p:nvPr/>
        </p:nvSpPr>
        <p:spPr>
          <a:xfrm flipH="1">
            <a:off x="6113880" y="1864080"/>
            <a:ext cx="4680" cy="4343400"/>
          </a:xfrm>
          <a:prstGeom prst="line">
            <a:avLst/>
          </a:prstGeom>
          <a:ln>
            <a:solidFill>
              <a:srgbClr val="212121"/>
            </a:solidFill>
          </a:ln>
        </p:spPr>
        <p:style>
          <a:lnRef idx="1">
            <a:schemeClr val="accent1"/>
          </a:lnRef>
          <a:fillRef idx="0">
            <a:schemeClr val="accent1"/>
          </a:fillRef>
          <a:effectRef idx="0">
            <a:schemeClr val="accent1"/>
          </a:effectRef>
          <a:fontRef idx="minor"/>
        </p:style>
      </p:sp>
      <p:sp>
        <p:nvSpPr>
          <p:cNvPr id="411" name="CustomShape 10"/>
          <p:cNvSpPr/>
          <p:nvPr/>
        </p:nvSpPr>
        <p:spPr>
          <a:xfrm>
            <a:off x="3441960" y="2806920"/>
            <a:ext cx="2582640" cy="298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31840" indent="-231480">
              <a:lnSpc>
                <a:spcPct val="95000"/>
              </a:lnSpc>
              <a:buClr>
                <a:srgbClr val="000000"/>
              </a:buClr>
              <a:buSzPct val="90000"/>
              <a:buFont typeface="Arial"/>
              <a:buChar char="•"/>
            </a:pPr>
            <a:r>
              <a:rPr lang="en-US" sz="2800" b="0" strike="noStrike" spc="-202">
                <a:solidFill>
                  <a:srgbClr val="000000"/>
                </a:solidFill>
                <a:latin typeface="Segoe UI"/>
              </a:rPr>
              <a:t>Windows only</a:t>
            </a:r>
            <a:endParaRPr lang="en-US" sz="2800" b="0" strike="noStrike" spc="-1">
              <a:latin typeface="Arial"/>
            </a:endParaRPr>
          </a:p>
          <a:p>
            <a:pPr marL="231840" indent="-231480">
              <a:lnSpc>
                <a:spcPct val="95000"/>
              </a:lnSpc>
              <a:buClr>
                <a:srgbClr val="000000"/>
              </a:buClr>
              <a:buSzPct val="90000"/>
              <a:buFont typeface="Arial"/>
              <a:buChar char="•"/>
            </a:pPr>
            <a:r>
              <a:rPr lang="en-US" sz="2800" b="0" strike="noStrike" spc="-202">
                <a:solidFill>
                  <a:srgbClr val="000000"/>
                </a:solidFill>
                <a:latin typeface="Segoe UI"/>
              </a:rPr>
              <a:t>Robust design tools</a:t>
            </a:r>
            <a:endParaRPr lang="en-US" sz="2800" b="0" strike="noStrike" spc="-1">
              <a:latin typeface="Arial"/>
            </a:endParaRPr>
          </a:p>
          <a:p>
            <a:pPr marL="231840" indent="-231480">
              <a:lnSpc>
                <a:spcPct val="95000"/>
              </a:lnSpc>
              <a:buClr>
                <a:srgbClr val="000000"/>
              </a:buClr>
              <a:buSzPct val="90000"/>
              <a:buFont typeface="Arial"/>
              <a:buChar char="•"/>
            </a:pPr>
            <a:r>
              <a:rPr lang="en-US" sz="2800" b="0" strike="noStrike" spc="-202">
                <a:solidFill>
                  <a:srgbClr val="000000"/>
                </a:solidFill>
                <a:latin typeface="Segoe UI"/>
              </a:rPr>
              <a:t>Query and modeling tools</a:t>
            </a:r>
            <a:r>
              <a:rPr lang="en-US" sz="3200" b="0" strike="noStrike" spc="-202">
                <a:solidFill>
                  <a:srgbClr val="000000"/>
                </a:solidFill>
                <a:latin typeface="Segoe UI"/>
              </a:rPr>
              <a:t> </a:t>
            </a:r>
            <a:endParaRPr lang="en-US" sz="3200" b="0" strike="noStrike" spc="-1">
              <a:latin typeface="Arial"/>
            </a:endParaRPr>
          </a:p>
          <a:p>
            <a:pPr>
              <a:lnSpc>
                <a:spcPct val="95000"/>
              </a:lnSpc>
            </a:pPr>
            <a:endParaRPr lang="en-US" sz="3200" b="0" strike="noStrike" spc="-1">
              <a:latin typeface="Arial"/>
            </a:endParaRPr>
          </a:p>
          <a:p>
            <a:pPr>
              <a:lnSpc>
                <a:spcPct val="95000"/>
              </a:lnSpc>
            </a:pPr>
            <a:endParaRPr lang="en-US" sz="3200" b="0" strike="noStrike" spc="-1">
              <a:latin typeface="Arial"/>
            </a:endParaRPr>
          </a:p>
        </p:txBody>
      </p:sp>
      <p:sp>
        <p:nvSpPr>
          <p:cNvPr id="412" name="CustomShape 11"/>
          <p:cNvSpPr/>
          <p:nvPr/>
        </p:nvSpPr>
        <p:spPr>
          <a:xfrm>
            <a:off x="6257880" y="2817000"/>
            <a:ext cx="2509200" cy="205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31840" indent="-231480">
              <a:lnSpc>
                <a:spcPct val="95000"/>
              </a:lnSpc>
              <a:buClr>
                <a:srgbClr val="000000"/>
              </a:buClr>
              <a:buSzPct val="90000"/>
              <a:buFont typeface="Arial"/>
              <a:buChar char="•"/>
            </a:pPr>
            <a:r>
              <a:rPr lang="en-US" sz="2800" b="0" strike="noStrike" spc="-202">
                <a:solidFill>
                  <a:srgbClr val="000000"/>
                </a:solidFill>
                <a:latin typeface="Segoe UI"/>
              </a:rPr>
              <a:t>Cross-platform</a:t>
            </a:r>
            <a:endParaRPr lang="en-US" sz="2800" b="0" strike="noStrike" spc="-1">
              <a:latin typeface="Arial"/>
            </a:endParaRPr>
          </a:p>
          <a:p>
            <a:pPr marL="231840" indent="-231480">
              <a:lnSpc>
                <a:spcPct val="95000"/>
              </a:lnSpc>
              <a:buClr>
                <a:srgbClr val="000000"/>
              </a:buClr>
              <a:buSzPct val="90000"/>
              <a:buFont typeface="Arial"/>
              <a:buChar char="•"/>
            </a:pPr>
            <a:r>
              <a:rPr lang="en-US" sz="2800" b="0" strike="noStrike" spc="-202">
                <a:solidFill>
                  <a:srgbClr val="000000"/>
                </a:solidFill>
                <a:latin typeface="Segoe UI"/>
              </a:rPr>
              <a:t>Report viewers</a:t>
            </a:r>
            <a:endParaRPr lang="en-US" sz="2800" b="0" strike="noStrike" spc="-1">
              <a:latin typeface="Arial"/>
            </a:endParaRPr>
          </a:p>
          <a:p>
            <a:pPr>
              <a:lnSpc>
                <a:spcPct val="95000"/>
              </a:lnSpc>
            </a:pPr>
            <a:endParaRPr lang="en-US" sz="2800" b="0" strike="noStrike" spc="-1">
              <a:latin typeface="Arial"/>
            </a:endParaRPr>
          </a:p>
        </p:txBody>
      </p:sp>
      <p:sp>
        <p:nvSpPr>
          <p:cNvPr id="413" name="CustomShape 12"/>
          <p:cNvSpPr/>
          <p:nvPr/>
        </p:nvSpPr>
        <p:spPr>
          <a:xfrm>
            <a:off x="8959320" y="2806200"/>
            <a:ext cx="2613240" cy="246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31840" indent="-231480">
              <a:lnSpc>
                <a:spcPct val="95000"/>
              </a:lnSpc>
              <a:buClr>
                <a:srgbClr val="000000"/>
              </a:buClr>
              <a:buSzPct val="90000"/>
              <a:buFont typeface="Arial"/>
              <a:buChar char="•"/>
            </a:pPr>
            <a:r>
              <a:rPr lang="en-US" sz="2800" b="0" strike="noStrike" spc="-202">
                <a:solidFill>
                  <a:srgbClr val="000000"/>
                </a:solidFill>
                <a:latin typeface="Segoe UI"/>
              </a:rPr>
              <a:t>Report integration</a:t>
            </a:r>
            <a:endParaRPr lang="en-US" sz="2800" b="0" strike="noStrike" spc="-1">
              <a:latin typeface="Arial"/>
            </a:endParaRPr>
          </a:p>
          <a:p>
            <a:pPr marL="231840" indent="-231480">
              <a:lnSpc>
                <a:spcPct val="95000"/>
              </a:lnSpc>
              <a:buClr>
                <a:srgbClr val="000000"/>
              </a:buClr>
              <a:buSzPct val="90000"/>
              <a:buFont typeface="Arial"/>
              <a:buChar char="•"/>
            </a:pPr>
            <a:r>
              <a:rPr lang="en-US" sz="2800" b="0" strike="noStrike" spc="-202">
                <a:solidFill>
                  <a:srgbClr val="000000"/>
                </a:solidFill>
                <a:latin typeface="Segoe UI"/>
              </a:rPr>
              <a:t>REST services</a:t>
            </a:r>
            <a:endParaRPr lang="en-US" sz="2800" b="0" strike="noStrike" spc="-1">
              <a:latin typeface="Arial"/>
            </a:endParaRPr>
          </a:p>
          <a:p>
            <a:pPr marL="231840" indent="-231480">
              <a:lnSpc>
                <a:spcPct val="95000"/>
              </a:lnSpc>
              <a:buClr>
                <a:srgbClr val="000000"/>
              </a:buClr>
              <a:buSzPct val="90000"/>
              <a:buFont typeface="Arial"/>
              <a:buChar char="•"/>
            </a:pPr>
            <a:r>
              <a:rPr lang="en-US" sz="2800" b="0" strike="noStrike" spc="-202">
                <a:solidFill>
                  <a:srgbClr val="000000"/>
                </a:solidFill>
                <a:latin typeface="Segoe UI"/>
              </a:rPr>
              <a:t>Create custom visualizations</a:t>
            </a:r>
            <a:endParaRPr lang="en-US" sz="2800" b="0" strike="noStrike" spc="-1">
              <a:latin typeface="Arial"/>
            </a:endParaRPr>
          </a:p>
          <a:p>
            <a:pPr>
              <a:lnSpc>
                <a:spcPct val="95000"/>
              </a:lnSpc>
            </a:pPr>
            <a:endParaRPr lang="en-US" sz="2800" b="0" strike="noStrike" spc="-1">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4" name="Picture 8"/>
          <p:cNvPicPr/>
          <p:nvPr/>
        </p:nvPicPr>
        <p:blipFill>
          <a:blip r:embed="rId3"/>
          <a:stretch/>
        </p:blipFill>
        <p:spPr>
          <a:xfrm>
            <a:off x="7769880" y="3339360"/>
            <a:ext cx="3654000" cy="2639880"/>
          </a:xfrm>
          <a:prstGeom prst="rect">
            <a:avLst/>
          </a:prstGeom>
          <a:ln>
            <a:solidFill>
              <a:schemeClr val="dk1"/>
            </a:solidFill>
          </a:ln>
        </p:spPr>
      </p:pic>
      <p:pic>
        <p:nvPicPr>
          <p:cNvPr id="415" name="Picture 7_1"/>
          <p:cNvPicPr/>
          <p:nvPr/>
        </p:nvPicPr>
        <p:blipFill>
          <a:blip r:embed="rId4"/>
          <a:stretch/>
        </p:blipFill>
        <p:spPr>
          <a:xfrm>
            <a:off x="5024160" y="2054160"/>
            <a:ext cx="3694680" cy="3570840"/>
          </a:xfrm>
          <a:prstGeom prst="rect">
            <a:avLst/>
          </a:prstGeom>
          <a:ln>
            <a:noFill/>
          </a:ln>
        </p:spPr>
      </p:pic>
      <p:sp>
        <p:nvSpPr>
          <p:cNvPr id="416"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a:solidFill>
                  <a:srgbClr val="000000"/>
                </a:solidFill>
                <a:latin typeface="Segoe UI"/>
              </a:rPr>
              <a:t>Power BI</a:t>
            </a:r>
            <a:r>
              <a:rPr lang="zh-TW" sz="4400" b="0" strike="noStrike" spc="-1">
                <a:solidFill>
                  <a:srgbClr val="000000"/>
                </a:solidFill>
                <a:latin typeface="Segoe UI"/>
              </a:rPr>
              <a:t>構建模組</a:t>
            </a:r>
            <a:endParaRPr lang="en-US" sz="4400" b="0" strike="noStrike" spc="-1">
              <a:solidFill>
                <a:srgbClr val="000000"/>
              </a:solidFill>
              <a:latin typeface="Segoe UI"/>
            </a:endParaRPr>
          </a:p>
        </p:txBody>
      </p:sp>
      <p:sp>
        <p:nvSpPr>
          <p:cNvPr id="417" name="TextShape 2"/>
          <p:cNvSpPr txBox="1"/>
          <p:nvPr/>
        </p:nvSpPr>
        <p:spPr>
          <a:xfrm>
            <a:off x="838080" y="1825560"/>
            <a:ext cx="4185720" cy="4313520"/>
          </a:xfrm>
          <a:prstGeom prst="rect">
            <a:avLst/>
          </a:prstGeom>
          <a:noFill/>
          <a:ln>
            <a:noFill/>
          </a:ln>
        </p:spPr>
        <p:txBody>
          <a:bodyPr>
            <a:normAutofit/>
          </a:bodyPr>
          <a:lstStyle/>
          <a:p>
            <a:pPr marL="228600" indent="-228240">
              <a:lnSpc>
                <a:spcPct val="90000"/>
              </a:lnSpc>
              <a:spcBef>
                <a:spcPts val="1001"/>
              </a:spcBef>
              <a:buClr>
                <a:srgbClr val="000000"/>
              </a:buClr>
              <a:buFont typeface="Arial"/>
              <a:buChar char="•"/>
            </a:pPr>
            <a:r>
              <a:rPr lang="zh-TW" sz="4400" b="0" strike="noStrike" spc="-1">
                <a:solidFill>
                  <a:srgbClr val="000000"/>
                </a:solidFill>
                <a:latin typeface="Segoe UI"/>
              </a:rPr>
              <a:t>可視化</a:t>
            </a:r>
            <a:endParaRPr lang="en-US" sz="4400" b="0" strike="noStrike" spc="-1">
              <a:solidFill>
                <a:srgbClr val="000000"/>
              </a:solidFill>
              <a:latin typeface="Segoe UI"/>
            </a:endParaRPr>
          </a:p>
          <a:p>
            <a:pPr marL="228600" indent="-228240">
              <a:lnSpc>
                <a:spcPct val="90000"/>
              </a:lnSpc>
              <a:spcBef>
                <a:spcPts val="1001"/>
              </a:spcBef>
              <a:buClr>
                <a:srgbClr val="000000"/>
              </a:buClr>
              <a:buFont typeface="Arial"/>
              <a:buChar char="•"/>
            </a:pPr>
            <a:r>
              <a:rPr lang="zh-TW" sz="4400" b="0" strike="noStrike" spc="-1">
                <a:solidFill>
                  <a:srgbClr val="000000"/>
                </a:solidFill>
                <a:latin typeface="Segoe UI"/>
              </a:rPr>
              <a:t>數據集</a:t>
            </a:r>
            <a:endParaRPr lang="en-US" sz="4400" b="0" strike="noStrike" spc="-1">
              <a:solidFill>
                <a:srgbClr val="000000"/>
              </a:solidFill>
              <a:latin typeface="Segoe UI"/>
            </a:endParaRPr>
          </a:p>
          <a:p>
            <a:pPr marL="228600" indent="-228240">
              <a:lnSpc>
                <a:spcPct val="90000"/>
              </a:lnSpc>
              <a:spcBef>
                <a:spcPts val="1001"/>
              </a:spcBef>
              <a:buClr>
                <a:srgbClr val="000000"/>
              </a:buClr>
              <a:buFont typeface="Arial"/>
              <a:buChar char="•"/>
            </a:pPr>
            <a:r>
              <a:rPr lang="zh-TW" sz="4400" b="0" strike="noStrike" spc="-1">
                <a:solidFill>
                  <a:srgbClr val="000000"/>
                </a:solidFill>
                <a:latin typeface="Segoe UI"/>
              </a:rPr>
              <a:t>報表</a:t>
            </a:r>
            <a:endParaRPr lang="en-US" sz="4400" b="0" strike="noStrike" spc="-1">
              <a:solidFill>
                <a:srgbClr val="000000"/>
              </a:solidFill>
              <a:latin typeface="Segoe UI"/>
            </a:endParaRPr>
          </a:p>
          <a:p>
            <a:pPr marL="228600" indent="-228240">
              <a:lnSpc>
                <a:spcPct val="90000"/>
              </a:lnSpc>
              <a:spcBef>
                <a:spcPts val="1001"/>
              </a:spcBef>
              <a:buClr>
                <a:srgbClr val="000000"/>
              </a:buClr>
              <a:buFont typeface="Arial"/>
              <a:buChar char="•"/>
            </a:pPr>
            <a:r>
              <a:rPr lang="zh-TW" sz="4400" b="0" strike="noStrike" spc="-1">
                <a:solidFill>
                  <a:srgbClr val="000000"/>
                </a:solidFill>
                <a:latin typeface="Segoe UI"/>
              </a:rPr>
              <a:t>儀錶板</a:t>
            </a:r>
            <a:endParaRPr lang="en-US" sz="4400" b="0" strike="noStrike" spc="-1">
              <a:solidFill>
                <a:srgbClr val="000000"/>
              </a:solidFill>
              <a:latin typeface="Segoe UI"/>
            </a:endParaRPr>
          </a:p>
          <a:p>
            <a:pPr marL="228600" indent="-228240">
              <a:lnSpc>
                <a:spcPct val="90000"/>
              </a:lnSpc>
              <a:spcBef>
                <a:spcPts val="1001"/>
              </a:spcBef>
              <a:buClr>
                <a:srgbClr val="000000"/>
              </a:buClr>
              <a:buFont typeface="Arial"/>
              <a:buChar char="•"/>
            </a:pPr>
            <a:r>
              <a:rPr lang="zh-TW" sz="4400" b="0" strike="noStrike" spc="-1">
                <a:solidFill>
                  <a:srgbClr val="000000"/>
                </a:solidFill>
                <a:latin typeface="Segoe UI"/>
              </a:rPr>
              <a:t>圖塊</a:t>
            </a:r>
            <a:endParaRPr lang="en-US" sz="4400" b="0" strike="noStrike" spc="-1">
              <a:solidFill>
                <a:srgbClr val="000000"/>
              </a:solidFill>
              <a:latin typeface="Segoe UI"/>
            </a:endParaRPr>
          </a:p>
        </p:txBody>
      </p:sp>
      <p:sp>
        <p:nvSpPr>
          <p:cNvPr id="418" name="CustomShape 3"/>
          <p:cNvSpPr/>
          <p:nvPr/>
        </p:nvSpPr>
        <p:spPr>
          <a:xfrm>
            <a:off x="8513280" y="4332600"/>
            <a:ext cx="542160" cy="1024560"/>
          </a:xfrm>
          <a:prstGeom prst="rightArrow">
            <a:avLst>
              <a:gd name="adj1" fmla="val 50000"/>
              <a:gd name="adj2" fmla="val 50000"/>
            </a:avLst>
          </a:prstGeom>
          <a:solidFill>
            <a:srgbClr val="F2C811"/>
          </a:solidFill>
          <a:ln>
            <a:solidFill>
              <a:schemeClr val="dk1"/>
            </a:solid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zh-TW" sz="4400" b="0" strike="noStrike" spc="-1">
                <a:solidFill>
                  <a:srgbClr val="000000"/>
                </a:solidFill>
                <a:latin typeface="Segoe UI"/>
              </a:rPr>
              <a:t>建構區塊關聯</a:t>
            </a:r>
            <a:endParaRPr lang="en-US" sz="4400" b="0" strike="noStrike" spc="-1">
              <a:solidFill>
                <a:srgbClr val="000000"/>
              </a:solidFill>
              <a:latin typeface="Segoe UI"/>
            </a:endParaRPr>
          </a:p>
        </p:txBody>
      </p:sp>
      <p:grpSp>
        <p:nvGrpSpPr>
          <p:cNvPr id="420" name="Group 2"/>
          <p:cNvGrpSpPr/>
          <p:nvPr/>
        </p:nvGrpSpPr>
        <p:grpSpPr>
          <a:xfrm>
            <a:off x="862920" y="2873880"/>
            <a:ext cx="1190160" cy="1833120"/>
            <a:chOff x="862920" y="2873880"/>
            <a:chExt cx="1190160" cy="1833120"/>
          </a:xfrm>
        </p:grpSpPr>
        <p:sp>
          <p:nvSpPr>
            <p:cNvPr id="421" name="CustomShape 3"/>
            <p:cNvSpPr/>
            <p:nvPr/>
          </p:nvSpPr>
          <p:spPr>
            <a:xfrm>
              <a:off x="862920" y="2873880"/>
              <a:ext cx="1166760" cy="1560960"/>
            </a:xfrm>
            <a:prstGeom prst="flowChartMultidocument">
              <a:avLst/>
            </a:prstGeom>
            <a:solidFill>
              <a:schemeClr val="accent4">
                <a:lumMod val="20000"/>
                <a:lumOff val="80000"/>
              </a:schemeClr>
            </a:solidFill>
            <a:ln>
              <a:solidFill>
                <a:schemeClr val="dk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rgbClr val="000000"/>
                  </a:solidFill>
                  <a:latin typeface="Segoe UI"/>
                </a:rPr>
                <a:t>DATA SOURCES</a:t>
              </a:r>
              <a:endParaRPr lang="en-US" sz="1200" b="0" strike="noStrike" spc="-1">
                <a:latin typeface="Arial"/>
              </a:endParaRPr>
            </a:p>
            <a:p>
              <a:pPr algn="ctr">
                <a:lnSpc>
                  <a:spcPct val="100000"/>
                </a:lnSpc>
              </a:pPr>
              <a:endParaRPr lang="en-US" sz="1200" b="0" strike="noStrike" spc="-1">
                <a:latin typeface="Arial"/>
              </a:endParaRPr>
            </a:p>
            <a:p>
              <a:pPr algn="ctr">
                <a:lnSpc>
                  <a:spcPct val="100000"/>
                </a:lnSpc>
              </a:pPr>
              <a:endParaRPr lang="en-US" sz="1200" b="0" strike="noStrike" spc="-1">
                <a:latin typeface="Arial"/>
              </a:endParaRPr>
            </a:p>
          </p:txBody>
        </p:sp>
        <p:sp>
          <p:nvSpPr>
            <p:cNvPr id="422" name="CustomShape 4"/>
            <p:cNvSpPr/>
            <p:nvPr/>
          </p:nvSpPr>
          <p:spPr>
            <a:xfrm>
              <a:off x="1319760" y="3772800"/>
              <a:ext cx="733320" cy="934200"/>
            </a:xfrm>
            <a:prstGeom prst="flowChartMagneticDisk">
              <a:avLst/>
            </a:prstGeom>
            <a:solidFill>
              <a:schemeClr val="accent4">
                <a:lumMod val="20000"/>
                <a:lumOff val="80000"/>
              </a:schemeClr>
            </a:solidFill>
            <a:ln>
              <a:solidFill>
                <a:schemeClr val="dk1"/>
              </a:solidFill>
            </a:ln>
          </p:spPr>
          <p:style>
            <a:lnRef idx="2">
              <a:schemeClr val="accent1">
                <a:shade val="50000"/>
              </a:schemeClr>
            </a:lnRef>
            <a:fillRef idx="1">
              <a:schemeClr val="accent1"/>
            </a:fillRef>
            <a:effectRef idx="0">
              <a:schemeClr val="accent1"/>
            </a:effectRef>
            <a:fontRef idx="minor"/>
          </p:style>
        </p:sp>
      </p:grpSp>
      <p:sp>
        <p:nvSpPr>
          <p:cNvPr id="423" name="CustomShape 5"/>
          <p:cNvSpPr/>
          <p:nvPr/>
        </p:nvSpPr>
        <p:spPr>
          <a:xfrm>
            <a:off x="2787480" y="2697480"/>
            <a:ext cx="1548720" cy="1909440"/>
          </a:xfrm>
          <a:prstGeom prst="flowChartMultidocument">
            <a:avLst/>
          </a:prstGeom>
          <a:solidFill>
            <a:schemeClr val="accent2">
              <a:lumMod val="20000"/>
              <a:lumOff val="80000"/>
            </a:schemeClr>
          </a:solidFill>
          <a:ln>
            <a:solidFill>
              <a:schemeClr val="dk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rgbClr val="000000"/>
                </a:solidFill>
                <a:latin typeface="Segoe UI"/>
              </a:rPr>
              <a:t>REPORTS</a:t>
            </a:r>
            <a:endParaRPr lang="en-US" sz="1200" b="0" strike="noStrike" spc="-1">
              <a:latin typeface="Arial"/>
            </a:endParaRPr>
          </a:p>
        </p:txBody>
      </p:sp>
      <p:grpSp>
        <p:nvGrpSpPr>
          <p:cNvPr id="424" name="Group 6"/>
          <p:cNvGrpSpPr/>
          <p:nvPr/>
        </p:nvGrpSpPr>
        <p:grpSpPr>
          <a:xfrm>
            <a:off x="5093280" y="3076560"/>
            <a:ext cx="1665720" cy="1163160"/>
            <a:chOff x="5093280" y="3076560"/>
            <a:chExt cx="1665720" cy="1163160"/>
          </a:xfrm>
        </p:grpSpPr>
        <p:sp>
          <p:nvSpPr>
            <p:cNvPr id="425" name="CustomShape 7"/>
            <p:cNvSpPr/>
            <p:nvPr/>
          </p:nvSpPr>
          <p:spPr>
            <a:xfrm>
              <a:off x="5093280" y="3076560"/>
              <a:ext cx="1513080" cy="1010880"/>
            </a:xfrm>
            <a:prstGeom prst="rect">
              <a:avLst/>
            </a:prstGeom>
            <a:solidFill>
              <a:schemeClr val="accent6">
                <a:lumMod val="20000"/>
                <a:lumOff val="80000"/>
              </a:schemeClr>
            </a:solidFill>
            <a:ln>
              <a:solidFill>
                <a:schemeClr val="dk1"/>
              </a:solidFill>
            </a:ln>
          </p:spPr>
          <p:style>
            <a:lnRef idx="2">
              <a:schemeClr val="accent1">
                <a:shade val="50000"/>
              </a:schemeClr>
            </a:lnRef>
            <a:fillRef idx="1">
              <a:schemeClr val="accent1"/>
            </a:fillRef>
            <a:effectRef idx="0">
              <a:schemeClr val="accent1"/>
            </a:effectRef>
            <a:fontRef idx="minor"/>
          </p:style>
        </p:sp>
        <p:sp>
          <p:nvSpPr>
            <p:cNvPr id="426" name="CustomShape 8"/>
            <p:cNvSpPr/>
            <p:nvPr/>
          </p:nvSpPr>
          <p:spPr>
            <a:xfrm>
              <a:off x="5245920" y="3228840"/>
              <a:ext cx="1513080" cy="1010880"/>
            </a:xfrm>
            <a:prstGeom prst="rect">
              <a:avLst/>
            </a:prstGeom>
            <a:solidFill>
              <a:schemeClr val="accent6">
                <a:lumMod val="20000"/>
                <a:lumOff val="80000"/>
              </a:schemeClr>
            </a:solidFill>
            <a:ln>
              <a:solidFill>
                <a:schemeClr val="dk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rgbClr val="000000"/>
                  </a:solidFill>
                  <a:latin typeface="Segoe UI"/>
                </a:rPr>
                <a:t>VISUALIZATIONS</a:t>
              </a:r>
              <a:endParaRPr lang="en-US" sz="1200" b="0" strike="noStrike" spc="-1">
                <a:latin typeface="Arial"/>
              </a:endParaRPr>
            </a:p>
          </p:txBody>
        </p:sp>
      </p:grpSp>
      <p:grpSp>
        <p:nvGrpSpPr>
          <p:cNvPr id="427" name="Group 9"/>
          <p:cNvGrpSpPr/>
          <p:nvPr/>
        </p:nvGrpSpPr>
        <p:grpSpPr>
          <a:xfrm>
            <a:off x="9576360" y="2932920"/>
            <a:ext cx="1758600" cy="1609560"/>
            <a:chOff x="9576360" y="2932920"/>
            <a:chExt cx="1758600" cy="1609560"/>
          </a:xfrm>
        </p:grpSpPr>
        <p:sp>
          <p:nvSpPr>
            <p:cNvPr id="428" name="CustomShape 10"/>
            <p:cNvSpPr/>
            <p:nvPr/>
          </p:nvSpPr>
          <p:spPr>
            <a:xfrm>
              <a:off x="9576360" y="2932920"/>
              <a:ext cx="1355040" cy="942120"/>
            </a:xfrm>
            <a:prstGeom prst="flowChartPredefinedProcess">
              <a:avLst/>
            </a:prstGeom>
            <a:solidFill>
              <a:srgbClr val="F2C811"/>
            </a:solidFill>
            <a:ln>
              <a:solidFill>
                <a:schemeClr val="tx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rgbClr val="000000"/>
                  </a:solidFill>
                  <a:latin typeface="Segoe UI"/>
                </a:rPr>
                <a:t>DEVICES</a:t>
              </a:r>
              <a:endParaRPr lang="en-US" sz="1200" b="0" strike="noStrike" spc="-1">
                <a:latin typeface="Arial"/>
              </a:endParaRPr>
            </a:p>
          </p:txBody>
        </p:sp>
        <p:sp>
          <p:nvSpPr>
            <p:cNvPr id="429" name="CustomShape 11"/>
            <p:cNvSpPr/>
            <p:nvPr/>
          </p:nvSpPr>
          <p:spPr>
            <a:xfrm rot="5400000">
              <a:off x="10549800" y="3494880"/>
              <a:ext cx="929520" cy="640440"/>
            </a:xfrm>
            <a:prstGeom prst="flowChartPredefinedProcess">
              <a:avLst/>
            </a:prstGeom>
            <a:solidFill>
              <a:srgbClr val="F2C811"/>
            </a:solidFill>
            <a:ln>
              <a:solidFill>
                <a:schemeClr val="tx1"/>
              </a:solidFill>
            </a:ln>
          </p:spPr>
          <p:style>
            <a:lnRef idx="2">
              <a:schemeClr val="accent1">
                <a:shade val="50000"/>
              </a:schemeClr>
            </a:lnRef>
            <a:fillRef idx="1">
              <a:schemeClr val="accent1"/>
            </a:fillRef>
            <a:effectRef idx="0">
              <a:schemeClr val="accent1"/>
            </a:effectRef>
            <a:fontRef idx="minor"/>
          </p:style>
        </p:sp>
        <p:sp>
          <p:nvSpPr>
            <p:cNvPr id="430" name="CustomShape 12"/>
            <p:cNvSpPr/>
            <p:nvPr/>
          </p:nvSpPr>
          <p:spPr>
            <a:xfrm rot="5400000">
              <a:off x="10118880" y="3757320"/>
              <a:ext cx="929520" cy="640440"/>
            </a:xfrm>
            <a:prstGeom prst="flowChartPredefinedProcess">
              <a:avLst/>
            </a:prstGeom>
            <a:solidFill>
              <a:srgbClr val="F2C811"/>
            </a:solidFill>
            <a:ln>
              <a:solidFill>
                <a:schemeClr val="tx1"/>
              </a:solidFill>
            </a:ln>
          </p:spPr>
          <p:style>
            <a:lnRef idx="2">
              <a:schemeClr val="accent1">
                <a:shade val="50000"/>
              </a:schemeClr>
            </a:lnRef>
            <a:fillRef idx="1">
              <a:schemeClr val="accent1"/>
            </a:fillRef>
            <a:effectRef idx="0">
              <a:schemeClr val="accent1"/>
            </a:effectRef>
            <a:fontRef idx="minor"/>
          </p:style>
        </p:sp>
      </p:grpSp>
      <p:grpSp>
        <p:nvGrpSpPr>
          <p:cNvPr id="431" name="Group 13"/>
          <p:cNvGrpSpPr/>
          <p:nvPr/>
        </p:nvGrpSpPr>
        <p:grpSpPr>
          <a:xfrm>
            <a:off x="7455600" y="2802240"/>
            <a:ext cx="1404360" cy="1980000"/>
            <a:chOff x="7455600" y="2802240"/>
            <a:chExt cx="1404360" cy="1980000"/>
          </a:xfrm>
        </p:grpSpPr>
        <p:sp>
          <p:nvSpPr>
            <p:cNvPr id="432" name="CustomShape 14"/>
            <p:cNvSpPr/>
            <p:nvPr/>
          </p:nvSpPr>
          <p:spPr>
            <a:xfrm>
              <a:off x="7455600" y="2802240"/>
              <a:ext cx="1277640" cy="1827720"/>
            </a:xfrm>
            <a:prstGeom prst="rect">
              <a:avLst/>
            </a:prstGeom>
            <a:solidFill>
              <a:schemeClr val="accent3">
                <a:lumMod val="40000"/>
                <a:lumOff val="60000"/>
              </a:schemeClr>
            </a:solidFill>
            <a:ln>
              <a:solidFill>
                <a:schemeClr val="dk1"/>
              </a:solidFill>
            </a:ln>
          </p:spPr>
          <p:style>
            <a:lnRef idx="2">
              <a:schemeClr val="accent1">
                <a:shade val="50000"/>
              </a:schemeClr>
            </a:lnRef>
            <a:fillRef idx="1">
              <a:schemeClr val="accent1"/>
            </a:fillRef>
            <a:effectRef idx="0">
              <a:schemeClr val="accent1"/>
            </a:effectRef>
            <a:fontRef idx="minor"/>
          </p:style>
        </p:sp>
        <p:sp>
          <p:nvSpPr>
            <p:cNvPr id="433" name="CustomShape 15"/>
            <p:cNvSpPr/>
            <p:nvPr/>
          </p:nvSpPr>
          <p:spPr>
            <a:xfrm>
              <a:off x="7582320" y="2954520"/>
              <a:ext cx="1277640" cy="1827720"/>
            </a:xfrm>
            <a:prstGeom prst="rect">
              <a:avLst/>
            </a:prstGeom>
            <a:solidFill>
              <a:schemeClr val="accent3">
                <a:lumMod val="40000"/>
                <a:lumOff val="60000"/>
              </a:schemeClr>
            </a:solidFill>
            <a:ln>
              <a:solidFill>
                <a:schemeClr val="dk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rgbClr val="000000"/>
                  </a:solidFill>
                  <a:latin typeface="Segoe UI"/>
                </a:rPr>
                <a:t>DASHBOARDS</a:t>
              </a:r>
              <a:endParaRPr lang="en-US" sz="1200" b="0" strike="noStrike" spc="-1">
                <a:latin typeface="Arial"/>
              </a:endParaRPr>
            </a:p>
          </p:txBody>
        </p:sp>
      </p:grpSp>
      <p:sp>
        <p:nvSpPr>
          <p:cNvPr id="434" name="CustomShape 16"/>
          <p:cNvSpPr/>
          <p:nvPr/>
        </p:nvSpPr>
        <p:spPr>
          <a:xfrm>
            <a:off x="9014760" y="3449160"/>
            <a:ext cx="389880" cy="695880"/>
          </a:xfrm>
          <a:prstGeom prst="rightArrow">
            <a:avLst>
              <a:gd name="adj1" fmla="val 50000"/>
              <a:gd name="adj2" fmla="val 50000"/>
            </a:avLst>
          </a:prstGeom>
          <a:solidFill>
            <a:srgbClr val="8CBAE2"/>
          </a:solidFill>
          <a:ln>
            <a:solidFill>
              <a:schemeClr val="dk1"/>
            </a:solidFill>
          </a:ln>
        </p:spPr>
        <p:style>
          <a:lnRef idx="2">
            <a:schemeClr val="accent1">
              <a:shade val="50000"/>
            </a:schemeClr>
          </a:lnRef>
          <a:fillRef idx="1">
            <a:schemeClr val="accent1"/>
          </a:fillRef>
          <a:effectRef idx="0">
            <a:schemeClr val="accent1"/>
          </a:effectRef>
          <a:fontRef idx="minor"/>
        </p:style>
      </p:sp>
      <p:sp>
        <p:nvSpPr>
          <p:cNvPr id="435" name="CustomShape 17"/>
          <p:cNvSpPr/>
          <p:nvPr/>
        </p:nvSpPr>
        <p:spPr>
          <a:xfrm>
            <a:off x="2232360" y="3442680"/>
            <a:ext cx="389880" cy="695880"/>
          </a:xfrm>
          <a:prstGeom prst="rightArrow">
            <a:avLst>
              <a:gd name="adj1" fmla="val 50000"/>
              <a:gd name="adj2" fmla="val 50000"/>
            </a:avLst>
          </a:prstGeom>
          <a:solidFill>
            <a:srgbClr val="FFF2CC"/>
          </a:solidFill>
          <a:ln>
            <a:solidFill>
              <a:schemeClr val="dk1"/>
            </a:solidFill>
          </a:ln>
        </p:spPr>
        <p:style>
          <a:lnRef idx="2">
            <a:schemeClr val="accent1">
              <a:shade val="50000"/>
            </a:schemeClr>
          </a:lnRef>
          <a:fillRef idx="1">
            <a:schemeClr val="accent1"/>
          </a:fillRef>
          <a:effectRef idx="0">
            <a:schemeClr val="accent1"/>
          </a:effectRef>
          <a:fontRef idx="minor"/>
        </p:style>
      </p:sp>
      <p:sp>
        <p:nvSpPr>
          <p:cNvPr id="436" name="CustomShape 18"/>
          <p:cNvSpPr/>
          <p:nvPr/>
        </p:nvSpPr>
        <p:spPr>
          <a:xfrm>
            <a:off x="6924960" y="3442680"/>
            <a:ext cx="389880" cy="695880"/>
          </a:xfrm>
          <a:prstGeom prst="rightArrow">
            <a:avLst>
              <a:gd name="adj1" fmla="val 50000"/>
              <a:gd name="adj2" fmla="val 50000"/>
            </a:avLst>
          </a:prstGeom>
          <a:solidFill>
            <a:srgbClr val="E2F0D9"/>
          </a:solidFill>
          <a:ln>
            <a:solidFill>
              <a:schemeClr val="dk1"/>
            </a:solidFill>
          </a:ln>
        </p:spPr>
        <p:style>
          <a:lnRef idx="2">
            <a:schemeClr val="accent1">
              <a:shade val="50000"/>
            </a:schemeClr>
          </a:lnRef>
          <a:fillRef idx="1">
            <a:schemeClr val="accent1"/>
          </a:fillRef>
          <a:effectRef idx="0">
            <a:schemeClr val="accent1"/>
          </a:effectRef>
          <a:fontRef idx="minor"/>
        </p:style>
      </p:sp>
      <p:sp>
        <p:nvSpPr>
          <p:cNvPr id="437" name="CustomShape 19"/>
          <p:cNvSpPr/>
          <p:nvPr/>
        </p:nvSpPr>
        <p:spPr>
          <a:xfrm>
            <a:off x="4425480" y="3120480"/>
            <a:ext cx="564840" cy="91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wrap="none">
            <a:spAutoFit/>
          </a:bodyPr>
          <a:lstStyle/>
          <a:p>
            <a:pPr algn="ctr">
              <a:lnSpc>
                <a:spcPct val="100000"/>
              </a:lnSpc>
            </a:pPr>
            <a:r>
              <a:rPr lang="en-US" sz="5400" b="0" strike="noStrike" spc="-1">
                <a:solidFill>
                  <a:srgbClr val="DDEBF7"/>
                </a:solidFill>
                <a:latin typeface="Segoe UI"/>
              </a:rPr>
              <a:t>+</a:t>
            </a:r>
            <a:endParaRPr lang="en-US" sz="54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 name="圖片 2"/>
          <p:cNvPicPr/>
          <p:nvPr/>
        </p:nvPicPr>
        <p:blipFill>
          <a:blip r:embed="rId2"/>
          <a:stretch/>
        </p:blipFill>
        <p:spPr>
          <a:xfrm>
            <a:off x="1523520" y="0"/>
            <a:ext cx="9144360" cy="6857640"/>
          </a:xfrm>
          <a:prstGeom prst="rect">
            <a:avLst/>
          </a:prstGeom>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zh-TW" sz="4400" b="0" strike="noStrike" spc="-1">
                <a:solidFill>
                  <a:srgbClr val="000000"/>
                </a:solidFill>
                <a:latin typeface="Segoe UI"/>
              </a:rPr>
              <a:t>獲取數據</a:t>
            </a:r>
            <a:endParaRPr lang="en-US" sz="4400" b="0" strike="noStrike" spc="-1">
              <a:solidFill>
                <a:srgbClr val="000000"/>
              </a:solidFill>
              <a:latin typeface="Segoe UI"/>
            </a:endParaRPr>
          </a:p>
        </p:txBody>
      </p:sp>
      <p:sp>
        <p:nvSpPr>
          <p:cNvPr id="439" name="TextShape 2"/>
          <p:cNvSpPr txBox="1"/>
          <p:nvPr/>
        </p:nvSpPr>
        <p:spPr>
          <a:xfrm>
            <a:off x="838080" y="1550160"/>
            <a:ext cx="10515240" cy="921240"/>
          </a:xfrm>
          <a:prstGeom prst="rect">
            <a:avLst/>
          </a:prstGeom>
          <a:noFill/>
          <a:ln>
            <a:noFill/>
          </a:ln>
        </p:spPr>
        <p:txBody>
          <a:bodyPr>
            <a:normAutofit fontScale="99000"/>
          </a:bodyPr>
          <a:lstStyle/>
          <a:p>
            <a:pPr>
              <a:lnSpc>
                <a:spcPct val="90000"/>
              </a:lnSpc>
              <a:spcBef>
                <a:spcPts val="1001"/>
              </a:spcBef>
              <a:tabLst>
                <a:tab pos="0" algn="l"/>
              </a:tabLst>
            </a:pPr>
            <a:r>
              <a:rPr lang="en-US" sz="2800" b="0" strike="noStrike" spc="-1">
                <a:solidFill>
                  <a:srgbClr val="000000"/>
                </a:solidFill>
                <a:latin typeface="Segoe UI"/>
              </a:rPr>
              <a:t>Power BI</a:t>
            </a:r>
            <a:r>
              <a:rPr lang="zh-TW" sz="2800" b="0" strike="noStrike" spc="-1">
                <a:solidFill>
                  <a:srgbClr val="000000"/>
                </a:solidFill>
                <a:latin typeface="Segoe UI"/>
              </a:rPr>
              <a:t>可以連接到各種數據源，包括本地數據庫，</a:t>
            </a:r>
            <a:r>
              <a:rPr lang="en-US" sz="2800" b="0" strike="noStrike" spc="-1">
                <a:solidFill>
                  <a:srgbClr val="000000"/>
                </a:solidFill>
                <a:latin typeface="Segoe UI"/>
              </a:rPr>
              <a:t>Azure</a:t>
            </a:r>
            <a:r>
              <a:rPr lang="zh-TW" sz="2800" b="0" strike="noStrike" spc="-1">
                <a:solidFill>
                  <a:srgbClr val="000000"/>
                </a:solidFill>
                <a:latin typeface="Segoe UI"/>
              </a:rPr>
              <a:t>存儲，</a:t>
            </a:r>
            <a:r>
              <a:rPr lang="en-US" sz="2800" b="0" strike="noStrike" spc="-1">
                <a:solidFill>
                  <a:srgbClr val="000000"/>
                </a:solidFill>
                <a:latin typeface="Segoe UI"/>
              </a:rPr>
              <a:t>Excel</a:t>
            </a:r>
            <a:r>
              <a:rPr lang="zh-TW" sz="2800" b="0" strike="noStrike" spc="-1">
                <a:solidFill>
                  <a:srgbClr val="000000"/>
                </a:solidFill>
                <a:latin typeface="Segoe UI"/>
              </a:rPr>
              <a:t>工作表和大量的第三方服務。</a:t>
            </a:r>
            <a:endParaRPr lang="en-US" sz="2800" b="0" strike="noStrike" spc="-1">
              <a:solidFill>
                <a:srgbClr val="000000"/>
              </a:solidFill>
              <a:latin typeface="Segoe UI"/>
            </a:endParaRPr>
          </a:p>
        </p:txBody>
      </p:sp>
      <p:pic>
        <p:nvPicPr>
          <p:cNvPr id="440" name="Picture 5_1"/>
          <p:cNvPicPr/>
          <p:nvPr/>
        </p:nvPicPr>
        <p:blipFill>
          <a:blip r:embed="rId3"/>
          <a:stretch/>
        </p:blipFill>
        <p:spPr>
          <a:xfrm>
            <a:off x="6358680" y="2876040"/>
            <a:ext cx="4312080" cy="3133440"/>
          </a:xfrm>
          <a:prstGeom prst="rect">
            <a:avLst/>
          </a:prstGeom>
          <a:ln>
            <a:noFill/>
          </a:ln>
        </p:spPr>
      </p:pic>
      <p:sp>
        <p:nvSpPr>
          <p:cNvPr id="441" name="CustomShape 3"/>
          <p:cNvSpPr/>
          <p:nvPr/>
        </p:nvSpPr>
        <p:spPr>
          <a:xfrm>
            <a:off x="838080" y="2876040"/>
            <a:ext cx="4989600" cy="327312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marL="687240" indent="-342720">
              <a:lnSpc>
                <a:spcPct val="90000"/>
              </a:lnSpc>
              <a:spcBef>
                <a:spcPts val="1001"/>
              </a:spcBef>
              <a:buClr>
                <a:srgbClr val="000000"/>
              </a:buClr>
              <a:buFont typeface="Arial"/>
              <a:buChar char="•"/>
            </a:pPr>
            <a:r>
              <a:rPr lang="zh-TW" sz="2800" b="0" strike="noStrike" spc="-1">
                <a:solidFill>
                  <a:srgbClr val="000000"/>
                </a:solidFill>
                <a:latin typeface="Segoe UI"/>
              </a:rPr>
              <a:t>使用查詢編輯器清理和轉換數據</a:t>
            </a:r>
            <a:endParaRPr lang="en-US" sz="2800" b="0" strike="noStrike" spc="-1">
              <a:latin typeface="Arial"/>
            </a:endParaRPr>
          </a:p>
          <a:p>
            <a:pPr marL="687240" indent="-342720">
              <a:lnSpc>
                <a:spcPct val="90000"/>
              </a:lnSpc>
              <a:spcBef>
                <a:spcPts val="1001"/>
              </a:spcBef>
              <a:buClr>
                <a:srgbClr val="000000"/>
              </a:buClr>
              <a:buFont typeface="Arial"/>
              <a:buChar char="•"/>
            </a:pPr>
            <a:r>
              <a:rPr lang="zh-TW" sz="2800" b="0" strike="noStrike" spc="-1">
                <a:solidFill>
                  <a:srgbClr val="000000"/>
                </a:solidFill>
                <a:latin typeface="Segoe UI"/>
              </a:rPr>
              <a:t>連接到高級數據源並創建轉換</a:t>
            </a:r>
            <a:endParaRPr lang="en-US" sz="2800" b="0" strike="noStrike" spc="-1">
              <a:latin typeface="Arial"/>
            </a:endParaRPr>
          </a:p>
          <a:p>
            <a:pPr marL="687240" indent="-342720">
              <a:lnSpc>
                <a:spcPct val="90000"/>
              </a:lnSpc>
              <a:spcBef>
                <a:spcPts val="1001"/>
              </a:spcBef>
              <a:buClr>
                <a:srgbClr val="000000"/>
              </a:buClr>
              <a:buFont typeface="Arial"/>
              <a:buChar char="•"/>
            </a:pPr>
            <a:r>
              <a:rPr lang="en-US" sz="2800" b="0" strike="noStrike" spc="-1">
                <a:solidFill>
                  <a:srgbClr val="000000"/>
                </a:solidFill>
                <a:latin typeface="Segoe UI"/>
              </a:rPr>
              <a:t>“</a:t>
            </a:r>
            <a:r>
              <a:rPr lang="zh-TW" sz="2800" b="0" strike="noStrike" spc="-1">
                <a:solidFill>
                  <a:srgbClr val="000000"/>
                </a:solidFill>
                <a:latin typeface="Segoe UI"/>
              </a:rPr>
              <a:t>拿捏”格式不規則的數據</a:t>
            </a:r>
            <a:endParaRPr lang="en-US" sz="2800" b="0" strike="noStrike" spc="-1">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zh-TW" sz="4400" b="0" strike="noStrike" spc="-1">
                <a:solidFill>
                  <a:srgbClr val="000000"/>
                </a:solidFill>
                <a:latin typeface="Segoe UI"/>
              </a:rPr>
              <a:t>建模</a:t>
            </a:r>
            <a:endParaRPr lang="en-US" sz="4400" b="0" strike="noStrike" spc="-1">
              <a:solidFill>
                <a:srgbClr val="000000"/>
              </a:solidFill>
              <a:latin typeface="Segoe UI"/>
            </a:endParaRPr>
          </a:p>
        </p:txBody>
      </p:sp>
      <p:sp>
        <p:nvSpPr>
          <p:cNvPr id="443" name="TextShape 2"/>
          <p:cNvSpPr txBox="1"/>
          <p:nvPr/>
        </p:nvSpPr>
        <p:spPr>
          <a:xfrm>
            <a:off x="838080" y="2876040"/>
            <a:ext cx="5260680" cy="3332520"/>
          </a:xfrm>
          <a:prstGeom prst="rect">
            <a:avLst/>
          </a:prstGeom>
          <a:noFill/>
          <a:ln>
            <a:noFill/>
          </a:ln>
        </p:spPr>
        <p:txBody>
          <a:bodyPr>
            <a:normAutofit/>
          </a:bodyPr>
          <a:lstStyle/>
          <a:p>
            <a:pPr marL="687240" indent="-342720">
              <a:lnSpc>
                <a:spcPct val="90000"/>
              </a:lnSpc>
              <a:spcBef>
                <a:spcPts val="1001"/>
              </a:spcBef>
              <a:buClr>
                <a:srgbClr val="000000"/>
              </a:buClr>
              <a:buFont typeface="Arial"/>
              <a:buChar char="•"/>
            </a:pPr>
            <a:r>
              <a:rPr lang="zh-TW" sz="2800" b="0" strike="noStrike" spc="-1">
                <a:solidFill>
                  <a:srgbClr val="000000"/>
                </a:solidFill>
                <a:latin typeface="Segoe UI"/>
              </a:rPr>
              <a:t>創建計算列</a:t>
            </a:r>
            <a:endParaRPr lang="en-US" sz="2800" b="0" strike="noStrike" spc="-1">
              <a:solidFill>
                <a:srgbClr val="000000"/>
              </a:solidFill>
              <a:latin typeface="Segoe UI"/>
            </a:endParaRPr>
          </a:p>
          <a:p>
            <a:pPr marL="687240" indent="-342720">
              <a:lnSpc>
                <a:spcPct val="90000"/>
              </a:lnSpc>
              <a:spcBef>
                <a:spcPts val="1001"/>
              </a:spcBef>
              <a:buClr>
                <a:srgbClr val="000000"/>
              </a:buClr>
              <a:buFont typeface="Arial"/>
              <a:buChar char="•"/>
            </a:pPr>
            <a:r>
              <a:rPr lang="zh-TW" sz="2800" b="0" strike="noStrike" spc="-1">
                <a:solidFill>
                  <a:srgbClr val="000000"/>
                </a:solidFill>
                <a:latin typeface="Segoe UI"/>
              </a:rPr>
              <a:t>優化數據模型以獲得更好的視覺效果</a:t>
            </a:r>
            <a:endParaRPr lang="en-US" sz="2800" b="0" strike="noStrike" spc="-1">
              <a:solidFill>
                <a:srgbClr val="000000"/>
              </a:solidFill>
              <a:latin typeface="Segoe UI"/>
            </a:endParaRPr>
          </a:p>
          <a:p>
            <a:pPr marL="687240" indent="-342720">
              <a:lnSpc>
                <a:spcPct val="90000"/>
              </a:lnSpc>
              <a:spcBef>
                <a:spcPts val="1001"/>
              </a:spcBef>
              <a:buClr>
                <a:srgbClr val="000000"/>
              </a:buClr>
              <a:buFont typeface="Arial"/>
              <a:buChar char="•"/>
            </a:pPr>
            <a:r>
              <a:rPr lang="zh-TW" sz="2800" b="0" strike="noStrike" spc="-1">
                <a:solidFill>
                  <a:srgbClr val="000000"/>
                </a:solidFill>
                <a:latin typeface="Segoe UI"/>
              </a:rPr>
              <a:t>創建度量並使用基於時間的功能</a:t>
            </a:r>
            <a:endParaRPr lang="en-US" sz="2800" b="0" strike="noStrike" spc="-1">
              <a:solidFill>
                <a:srgbClr val="000000"/>
              </a:solidFill>
              <a:latin typeface="Segoe UI"/>
            </a:endParaRPr>
          </a:p>
          <a:p>
            <a:pPr marL="687240" indent="-342720">
              <a:lnSpc>
                <a:spcPct val="90000"/>
              </a:lnSpc>
              <a:spcBef>
                <a:spcPts val="1001"/>
              </a:spcBef>
              <a:buClr>
                <a:srgbClr val="000000"/>
              </a:buClr>
              <a:buFont typeface="Arial"/>
              <a:buChar char="•"/>
            </a:pPr>
            <a:r>
              <a:rPr lang="zh-TW" sz="2800" b="0" strike="noStrike" spc="-1">
                <a:solidFill>
                  <a:srgbClr val="000000"/>
                </a:solidFill>
                <a:latin typeface="Segoe UI"/>
              </a:rPr>
              <a:t>創建計算表</a:t>
            </a:r>
            <a:endParaRPr lang="en-US" sz="2800" b="0" strike="noStrike" spc="-1">
              <a:solidFill>
                <a:srgbClr val="000000"/>
              </a:solidFill>
              <a:latin typeface="Segoe UI"/>
            </a:endParaRPr>
          </a:p>
        </p:txBody>
      </p:sp>
      <p:sp>
        <p:nvSpPr>
          <p:cNvPr id="444" name="CustomShape 3"/>
          <p:cNvSpPr/>
          <p:nvPr/>
        </p:nvSpPr>
        <p:spPr>
          <a:xfrm>
            <a:off x="838080" y="1550160"/>
            <a:ext cx="10515240" cy="98712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a:lnSpc>
                <a:spcPct val="90000"/>
              </a:lnSpc>
              <a:spcBef>
                <a:spcPts val="1001"/>
              </a:spcBef>
              <a:tabLst>
                <a:tab pos="0" algn="l"/>
              </a:tabLst>
            </a:pPr>
            <a:r>
              <a:rPr lang="zh-TW" sz="2800" b="1" strike="noStrike" spc="-1">
                <a:solidFill>
                  <a:srgbClr val="000000"/>
                </a:solidFill>
                <a:latin typeface="Segoe UI"/>
              </a:rPr>
              <a:t>建模是在數據源之間創建邏輯連接和關係的技術。</a:t>
            </a:r>
            <a:endParaRPr lang="en-US" sz="2800" b="0" strike="noStrike" spc="-1">
              <a:latin typeface="Arial"/>
            </a:endParaRPr>
          </a:p>
        </p:txBody>
      </p:sp>
      <p:pic>
        <p:nvPicPr>
          <p:cNvPr id="445" name="Picture 4_1"/>
          <p:cNvPicPr/>
          <p:nvPr/>
        </p:nvPicPr>
        <p:blipFill>
          <a:blip r:embed="rId3"/>
          <a:stretch/>
        </p:blipFill>
        <p:spPr>
          <a:xfrm>
            <a:off x="6859080" y="2876040"/>
            <a:ext cx="3818160" cy="3247200"/>
          </a:xfrm>
          <a:prstGeom prst="rect">
            <a:avLst/>
          </a:prstGeom>
          <a:ln>
            <a:solidFill>
              <a:srgbClr val="212121"/>
            </a:solid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zh-TW" sz="4400" b="0" strike="noStrike" spc="-1">
                <a:solidFill>
                  <a:srgbClr val="000000"/>
                </a:solidFill>
                <a:latin typeface="Segoe UI"/>
              </a:rPr>
              <a:t>可視化</a:t>
            </a:r>
            <a:endParaRPr lang="en-US" sz="4400" b="0" strike="noStrike" spc="-1">
              <a:solidFill>
                <a:srgbClr val="000000"/>
              </a:solidFill>
              <a:latin typeface="Segoe UI"/>
            </a:endParaRPr>
          </a:p>
        </p:txBody>
      </p:sp>
      <p:sp>
        <p:nvSpPr>
          <p:cNvPr id="447" name="TextShape 2"/>
          <p:cNvSpPr txBox="1"/>
          <p:nvPr/>
        </p:nvSpPr>
        <p:spPr>
          <a:xfrm>
            <a:off x="838080" y="2876040"/>
            <a:ext cx="4989600" cy="3273120"/>
          </a:xfrm>
          <a:prstGeom prst="rect">
            <a:avLst/>
          </a:prstGeom>
          <a:noFill/>
          <a:ln>
            <a:noFill/>
          </a:ln>
        </p:spPr>
        <p:txBody>
          <a:bodyPr>
            <a:normAutofit fontScale="92500" lnSpcReduction="10000"/>
          </a:bodyPr>
          <a:lstStyle/>
          <a:p>
            <a:pPr marL="687240" indent="-342720">
              <a:lnSpc>
                <a:spcPct val="90000"/>
              </a:lnSpc>
              <a:spcBef>
                <a:spcPts val="1001"/>
              </a:spcBef>
              <a:buClr>
                <a:srgbClr val="000000"/>
              </a:buClr>
              <a:buFont typeface="Arial"/>
              <a:buChar char="•"/>
            </a:pPr>
            <a:r>
              <a:rPr lang="en-US" sz="2800" b="0" strike="noStrike" spc="-1">
                <a:solidFill>
                  <a:srgbClr val="000000"/>
                </a:solidFill>
                <a:latin typeface="Segoe UI"/>
              </a:rPr>
              <a:t>Line, bar, pie, stacked</a:t>
            </a:r>
          </a:p>
          <a:p>
            <a:pPr marL="687240" indent="-342720">
              <a:lnSpc>
                <a:spcPct val="90000"/>
              </a:lnSpc>
              <a:spcBef>
                <a:spcPts val="1001"/>
              </a:spcBef>
              <a:buClr>
                <a:srgbClr val="000000"/>
              </a:buClr>
              <a:buFont typeface="Arial"/>
              <a:buChar char="•"/>
            </a:pPr>
            <a:r>
              <a:rPr lang="en-US" sz="2800" b="0" strike="noStrike" spc="-1">
                <a:solidFill>
                  <a:srgbClr val="000000"/>
                </a:solidFill>
                <a:latin typeface="Segoe UI"/>
              </a:rPr>
              <a:t>Matrix/pivots</a:t>
            </a:r>
          </a:p>
          <a:p>
            <a:pPr marL="687240" indent="-342720">
              <a:lnSpc>
                <a:spcPct val="90000"/>
              </a:lnSpc>
              <a:spcBef>
                <a:spcPts val="1001"/>
              </a:spcBef>
              <a:buClr>
                <a:srgbClr val="000000"/>
              </a:buClr>
              <a:buFont typeface="Arial"/>
              <a:buChar char="•"/>
            </a:pPr>
            <a:r>
              <a:rPr lang="en-US" sz="2800" b="0" strike="noStrike" spc="-1">
                <a:solidFill>
                  <a:srgbClr val="000000"/>
                </a:solidFill>
                <a:latin typeface="Segoe UI"/>
              </a:rPr>
              <a:t>Key performance</a:t>
            </a:r>
          </a:p>
          <a:p>
            <a:pPr marL="687240" indent="-342720">
              <a:lnSpc>
                <a:spcPct val="90000"/>
              </a:lnSpc>
              <a:spcBef>
                <a:spcPts val="1001"/>
              </a:spcBef>
              <a:buClr>
                <a:srgbClr val="000000"/>
              </a:buClr>
              <a:buFont typeface="Arial"/>
              <a:buChar char="•"/>
            </a:pPr>
            <a:r>
              <a:rPr lang="en-US" sz="2800" b="0" strike="noStrike" spc="-1">
                <a:solidFill>
                  <a:srgbClr val="000000"/>
                </a:solidFill>
                <a:latin typeface="Segoe UI"/>
              </a:rPr>
              <a:t>Tree maps</a:t>
            </a:r>
          </a:p>
          <a:p>
            <a:pPr marL="687240" indent="-342720">
              <a:lnSpc>
                <a:spcPct val="90000"/>
              </a:lnSpc>
              <a:spcBef>
                <a:spcPts val="1001"/>
              </a:spcBef>
              <a:buClr>
                <a:srgbClr val="000000"/>
              </a:buClr>
              <a:buFont typeface="Arial"/>
              <a:buChar char="•"/>
            </a:pPr>
            <a:r>
              <a:rPr lang="en-US" sz="2800" b="0" strike="noStrike" spc="-1">
                <a:solidFill>
                  <a:srgbClr val="000000"/>
                </a:solidFill>
                <a:latin typeface="Segoe UI"/>
              </a:rPr>
              <a:t>Geo and filled maps</a:t>
            </a:r>
          </a:p>
          <a:p>
            <a:pPr marL="687240" indent="-342720">
              <a:lnSpc>
                <a:spcPct val="90000"/>
              </a:lnSpc>
              <a:spcBef>
                <a:spcPts val="1001"/>
              </a:spcBef>
              <a:buClr>
                <a:srgbClr val="000000"/>
              </a:buClr>
              <a:buFont typeface="Arial"/>
              <a:buChar char="•"/>
            </a:pPr>
            <a:r>
              <a:rPr lang="en-US" sz="2800" b="0" strike="noStrike" spc="-1">
                <a:solidFill>
                  <a:srgbClr val="000000"/>
                </a:solidFill>
                <a:latin typeface="Segoe UI"/>
              </a:rPr>
              <a:t>Slicers/filters</a:t>
            </a:r>
          </a:p>
          <a:p>
            <a:pPr marL="687240" indent="-342720">
              <a:lnSpc>
                <a:spcPct val="90000"/>
              </a:lnSpc>
              <a:spcBef>
                <a:spcPts val="1001"/>
              </a:spcBef>
              <a:buClr>
                <a:srgbClr val="000000"/>
              </a:buClr>
              <a:buFont typeface="Arial"/>
              <a:buChar char="•"/>
            </a:pPr>
            <a:r>
              <a:rPr lang="en-US" sz="2800" b="0" strike="noStrike" spc="-1">
                <a:solidFill>
                  <a:srgbClr val="000000"/>
                </a:solidFill>
                <a:latin typeface="Segoe UI"/>
              </a:rPr>
              <a:t>Custom visualizations</a:t>
            </a:r>
          </a:p>
        </p:txBody>
      </p:sp>
      <p:sp>
        <p:nvSpPr>
          <p:cNvPr id="448" name="CustomShape 3"/>
          <p:cNvSpPr/>
          <p:nvPr/>
        </p:nvSpPr>
        <p:spPr>
          <a:xfrm>
            <a:off x="838080" y="1550160"/>
            <a:ext cx="10515240" cy="987120"/>
          </a:xfrm>
          <a:prstGeom prst="rect">
            <a:avLst/>
          </a:prstGeom>
          <a:noFill/>
          <a:ln>
            <a:noFill/>
          </a:ln>
        </p:spPr>
        <p:style>
          <a:lnRef idx="0">
            <a:scrgbClr r="0" g="0" b="0"/>
          </a:lnRef>
          <a:fillRef idx="0">
            <a:scrgbClr r="0" g="0" b="0"/>
          </a:fillRef>
          <a:effectRef idx="0">
            <a:scrgbClr r="0" g="0" b="0"/>
          </a:effectRef>
          <a:fontRef idx="minor"/>
        </p:style>
        <p:txBody>
          <a:bodyPr>
            <a:normAutofit fontScale="94000"/>
          </a:bodyPr>
          <a:lstStyle/>
          <a:p>
            <a:pPr>
              <a:lnSpc>
                <a:spcPct val="90000"/>
              </a:lnSpc>
              <a:spcBef>
                <a:spcPts val="1001"/>
              </a:spcBef>
              <a:tabLst>
                <a:tab pos="0" algn="l"/>
              </a:tabLst>
            </a:pPr>
            <a:r>
              <a:rPr lang="zh-TW" sz="2800" b="0" strike="noStrike" spc="-1">
                <a:solidFill>
                  <a:srgbClr val="000000"/>
                </a:solidFill>
                <a:latin typeface="Segoe UI"/>
              </a:rPr>
              <a:t>可視化是數據的可視表示，例如圖表，圖形，地圖或其他“可視”數據表示。</a:t>
            </a:r>
            <a:endParaRPr lang="en-US" sz="2800" b="0" strike="noStrike" spc="-1">
              <a:latin typeface="Arial"/>
            </a:endParaRPr>
          </a:p>
        </p:txBody>
      </p:sp>
      <p:pic>
        <p:nvPicPr>
          <p:cNvPr id="449" name="Picture 3_0"/>
          <p:cNvPicPr/>
          <p:nvPr/>
        </p:nvPicPr>
        <p:blipFill>
          <a:blip r:embed="rId3"/>
          <a:stretch/>
        </p:blipFill>
        <p:spPr>
          <a:xfrm>
            <a:off x="8101440" y="2876040"/>
            <a:ext cx="3102120" cy="3273120"/>
          </a:xfrm>
          <a:prstGeom prst="rect">
            <a:avLst/>
          </a:prstGeom>
          <a:ln>
            <a:noFill/>
          </a:ln>
        </p:spPr>
      </p:pic>
      <p:pic>
        <p:nvPicPr>
          <p:cNvPr id="450" name="Picture 6_1"/>
          <p:cNvPicPr/>
          <p:nvPr/>
        </p:nvPicPr>
        <p:blipFill>
          <a:blip r:embed="rId4"/>
          <a:stretch/>
        </p:blipFill>
        <p:spPr>
          <a:xfrm>
            <a:off x="6609960" y="3426480"/>
            <a:ext cx="2298960" cy="2171880"/>
          </a:xfrm>
          <a:prstGeom prst="rect">
            <a:avLst/>
          </a:prstGeom>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zh-TW" sz="4400" b="0" strike="noStrike" spc="-1">
                <a:solidFill>
                  <a:srgbClr val="000000"/>
                </a:solidFill>
                <a:latin typeface="Segoe UI"/>
              </a:rPr>
              <a:t>發佈與分享</a:t>
            </a:r>
            <a:endParaRPr lang="en-US" sz="4400" b="0" strike="noStrike" spc="-1">
              <a:solidFill>
                <a:srgbClr val="000000"/>
              </a:solidFill>
              <a:latin typeface="Segoe UI"/>
            </a:endParaRPr>
          </a:p>
        </p:txBody>
      </p:sp>
      <p:sp>
        <p:nvSpPr>
          <p:cNvPr id="452" name="TextShape 2"/>
          <p:cNvSpPr txBox="1"/>
          <p:nvPr/>
        </p:nvSpPr>
        <p:spPr>
          <a:xfrm>
            <a:off x="838080" y="1825560"/>
            <a:ext cx="6255720" cy="4407840"/>
          </a:xfrm>
          <a:prstGeom prst="rect">
            <a:avLst/>
          </a:prstGeom>
          <a:noFill/>
          <a:ln>
            <a:noFill/>
          </a:ln>
        </p:spPr>
        <p:txBody>
          <a:bodyPr>
            <a:normAutofit/>
          </a:bodyPr>
          <a:lstStyle/>
          <a:p>
            <a:pPr marL="687240" indent="-342720">
              <a:lnSpc>
                <a:spcPct val="90000"/>
              </a:lnSpc>
              <a:spcBef>
                <a:spcPts val="1001"/>
              </a:spcBef>
              <a:buClr>
                <a:srgbClr val="000000"/>
              </a:buClr>
              <a:buFont typeface="Arial"/>
              <a:buChar char="•"/>
            </a:pPr>
            <a:r>
              <a:rPr lang="zh-TW" sz="2800" b="0" strike="noStrike" spc="-1">
                <a:solidFill>
                  <a:srgbClr val="000000"/>
                </a:solidFill>
                <a:latin typeface="Segoe UI"/>
              </a:rPr>
              <a:t>將報表從</a:t>
            </a:r>
            <a:r>
              <a:rPr lang="en-US" sz="2800" b="0" strike="noStrike" spc="-1">
                <a:solidFill>
                  <a:srgbClr val="000000"/>
                </a:solidFill>
                <a:latin typeface="Segoe UI"/>
              </a:rPr>
              <a:t>Power BI </a:t>
            </a:r>
            <a:r>
              <a:rPr lang="zh-TW" sz="2800" b="0" strike="noStrike" spc="-1">
                <a:solidFill>
                  <a:srgbClr val="000000"/>
                </a:solidFill>
                <a:latin typeface="Segoe UI"/>
              </a:rPr>
              <a:t>桌面版發佈到</a:t>
            </a:r>
            <a:r>
              <a:rPr lang="en-US" sz="2800" b="0" strike="noStrike" spc="-1">
                <a:solidFill>
                  <a:srgbClr val="000000"/>
                </a:solidFill>
                <a:latin typeface="Segoe UI"/>
              </a:rPr>
              <a:t>Power BI</a:t>
            </a:r>
            <a:r>
              <a:rPr lang="zh-TW" sz="2800" b="0" strike="noStrike" spc="-1">
                <a:solidFill>
                  <a:srgbClr val="000000"/>
                </a:solidFill>
                <a:latin typeface="Segoe UI"/>
              </a:rPr>
              <a:t>服務</a:t>
            </a:r>
            <a:endParaRPr lang="en-US" sz="2800" b="0" strike="noStrike" spc="-1">
              <a:solidFill>
                <a:srgbClr val="000000"/>
              </a:solidFill>
              <a:latin typeface="Segoe UI"/>
            </a:endParaRPr>
          </a:p>
          <a:p>
            <a:pPr marL="687240" indent="-342720">
              <a:lnSpc>
                <a:spcPct val="90000"/>
              </a:lnSpc>
              <a:spcBef>
                <a:spcPts val="1001"/>
              </a:spcBef>
              <a:buClr>
                <a:srgbClr val="000000"/>
              </a:buClr>
              <a:buFont typeface="Arial"/>
              <a:buChar char="•"/>
            </a:pPr>
            <a:r>
              <a:rPr lang="zh-TW" sz="2800" b="0" strike="noStrike" spc="-1">
                <a:solidFill>
                  <a:srgbClr val="000000"/>
                </a:solidFill>
                <a:latin typeface="Segoe UI"/>
              </a:rPr>
              <a:t>列印和匯出儀表板</a:t>
            </a:r>
            <a:endParaRPr lang="en-US" sz="2800" b="0" strike="noStrike" spc="-1">
              <a:solidFill>
                <a:srgbClr val="000000"/>
              </a:solidFill>
              <a:latin typeface="Segoe UI"/>
            </a:endParaRPr>
          </a:p>
          <a:p>
            <a:pPr marL="687240" indent="-342720">
              <a:lnSpc>
                <a:spcPct val="90000"/>
              </a:lnSpc>
              <a:spcBef>
                <a:spcPts val="1001"/>
              </a:spcBef>
              <a:buClr>
                <a:srgbClr val="000000"/>
              </a:buClr>
              <a:buFont typeface="Arial"/>
              <a:buChar char="•"/>
            </a:pPr>
            <a:r>
              <a:rPr lang="zh-TW" sz="2800" b="0" strike="noStrike" spc="-1">
                <a:solidFill>
                  <a:srgbClr val="000000"/>
                </a:solidFill>
                <a:latin typeface="Segoe UI"/>
              </a:rPr>
              <a:t>手動重新發佈和刷新數據</a:t>
            </a:r>
            <a:endParaRPr lang="en-US" sz="2800" b="0" strike="noStrike" spc="-1">
              <a:solidFill>
                <a:srgbClr val="000000"/>
              </a:solidFill>
              <a:latin typeface="Segoe UI"/>
            </a:endParaRPr>
          </a:p>
          <a:p>
            <a:pPr marL="687240" indent="-342720">
              <a:lnSpc>
                <a:spcPct val="90000"/>
              </a:lnSpc>
              <a:spcBef>
                <a:spcPts val="1001"/>
              </a:spcBef>
              <a:buClr>
                <a:srgbClr val="000000"/>
              </a:buClr>
              <a:buFont typeface="Arial"/>
              <a:buChar char="•"/>
            </a:pPr>
            <a:r>
              <a:rPr lang="zh-TW" sz="2800" b="0" strike="noStrike" spc="-1">
                <a:solidFill>
                  <a:srgbClr val="000000"/>
                </a:solidFill>
                <a:latin typeface="Segoe UI"/>
              </a:rPr>
              <a:t>創建並連接到內容包</a:t>
            </a:r>
            <a:endParaRPr lang="en-US" sz="2800" b="0" strike="noStrike" spc="-1">
              <a:solidFill>
                <a:srgbClr val="000000"/>
              </a:solidFill>
              <a:latin typeface="Segoe UI"/>
            </a:endParaRPr>
          </a:p>
          <a:p>
            <a:pPr marL="687240" indent="-342720">
              <a:lnSpc>
                <a:spcPct val="90000"/>
              </a:lnSpc>
              <a:spcBef>
                <a:spcPts val="1001"/>
              </a:spcBef>
              <a:buClr>
                <a:srgbClr val="000000"/>
              </a:buClr>
              <a:buFont typeface="Arial"/>
              <a:buChar char="•"/>
            </a:pPr>
            <a:r>
              <a:rPr lang="zh-TW" sz="2800" b="0" strike="noStrike" spc="-1">
                <a:solidFill>
                  <a:srgbClr val="000000"/>
                </a:solidFill>
                <a:latin typeface="Segoe UI"/>
              </a:rPr>
              <a:t>為商業應用整合</a:t>
            </a:r>
            <a:r>
              <a:rPr lang="en-US" sz="2800" b="0" strike="noStrike" spc="-1">
                <a:solidFill>
                  <a:srgbClr val="000000"/>
                </a:solidFill>
                <a:latin typeface="Segoe UI"/>
              </a:rPr>
              <a:t>OneDrive</a:t>
            </a:r>
          </a:p>
        </p:txBody>
      </p:sp>
      <p:pic>
        <p:nvPicPr>
          <p:cNvPr id="453" name="Picture 3_3"/>
          <p:cNvPicPr/>
          <p:nvPr/>
        </p:nvPicPr>
        <p:blipFill>
          <a:blip r:embed="rId3"/>
          <a:stretch/>
        </p:blipFill>
        <p:spPr>
          <a:xfrm>
            <a:off x="7637040" y="1690560"/>
            <a:ext cx="3636000" cy="2696760"/>
          </a:xfrm>
          <a:prstGeom prst="rect">
            <a:avLst/>
          </a:prstGeom>
          <a:ln>
            <a:solidFill>
              <a:srgbClr val="212121"/>
            </a:solid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zh-TW" sz="4400" b="0" strike="noStrike" spc="-1">
                <a:solidFill>
                  <a:srgbClr val="000000"/>
                </a:solidFill>
                <a:latin typeface="Segoe UI"/>
              </a:rPr>
              <a:t>探索數據</a:t>
            </a:r>
            <a:endParaRPr lang="en-US" sz="4400" b="0" strike="noStrike" spc="-1">
              <a:solidFill>
                <a:srgbClr val="000000"/>
              </a:solidFill>
              <a:latin typeface="Segoe UI"/>
            </a:endParaRPr>
          </a:p>
        </p:txBody>
      </p:sp>
      <p:sp>
        <p:nvSpPr>
          <p:cNvPr id="455" name="TextShape 2"/>
          <p:cNvSpPr txBox="1"/>
          <p:nvPr/>
        </p:nvSpPr>
        <p:spPr>
          <a:xfrm>
            <a:off x="838080" y="1825560"/>
            <a:ext cx="5170320" cy="4407840"/>
          </a:xfrm>
          <a:prstGeom prst="rect">
            <a:avLst/>
          </a:prstGeom>
          <a:noFill/>
          <a:ln>
            <a:noFill/>
          </a:ln>
        </p:spPr>
        <p:txBody>
          <a:bodyPr>
            <a:normAutofit/>
          </a:bodyPr>
          <a:lstStyle/>
          <a:p>
            <a:pPr marL="687240" indent="-342720">
              <a:lnSpc>
                <a:spcPct val="90000"/>
              </a:lnSpc>
              <a:spcBef>
                <a:spcPts val="1001"/>
              </a:spcBef>
              <a:buClr>
                <a:srgbClr val="000000"/>
              </a:buClr>
              <a:buFont typeface="Arial"/>
              <a:buChar char="•"/>
            </a:pPr>
            <a:r>
              <a:rPr lang="zh-TW" sz="2800" b="0" strike="noStrike" spc="-1">
                <a:solidFill>
                  <a:srgbClr val="000000"/>
                </a:solidFill>
                <a:latin typeface="Segoe UI"/>
              </a:rPr>
              <a:t>使用快速見解</a:t>
            </a:r>
            <a:endParaRPr lang="en-US" sz="2800" b="0" strike="noStrike" spc="-1">
              <a:solidFill>
                <a:srgbClr val="000000"/>
              </a:solidFill>
              <a:latin typeface="Segoe UI"/>
            </a:endParaRPr>
          </a:p>
          <a:p>
            <a:pPr marL="687240" indent="-342720">
              <a:lnSpc>
                <a:spcPct val="90000"/>
              </a:lnSpc>
              <a:spcBef>
                <a:spcPts val="1001"/>
              </a:spcBef>
              <a:buClr>
                <a:srgbClr val="000000"/>
              </a:buClr>
              <a:buFont typeface="Arial"/>
              <a:buChar char="•"/>
            </a:pPr>
            <a:r>
              <a:rPr lang="zh-TW" sz="2800" b="0" strike="noStrike" spc="-1">
                <a:solidFill>
                  <a:srgbClr val="000000"/>
                </a:solidFill>
                <a:latin typeface="Segoe UI"/>
              </a:rPr>
              <a:t>用自然語言提問</a:t>
            </a:r>
            <a:endParaRPr lang="en-US" sz="2800" b="0" strike="noStrike" spc="-1">
              <a:solidFill>
                <a:srgbClr val="000000"/>
              </a:solidFill>
              <a:latin typeface="Segoe UI"/>
            </a:endParaRPr>
          </a:p>
          <a:p>
            <a:pPr marL="687240" indent="-342720">
              <a:lnSpc>
                <a:spcPct val="90000"/>
              </a:lnSpc>
              <a:spcBef>
                <a:spcPts val="1001"/>
              </a:spcBef>
              <a:buClr>
                <a:srgbClr val="000000"/>
              </a:buClr>
              <a:buFont typeface="Arial"/>
              <a:buChar char="•"/>
            </a:pPr>
            <a:r>
              <a:rPr lang="zh-TW" sz="2800" b="0" strike="noStrike" spc="-1">
                <a:solidFill>
                  <a:srgbClr val="000000"/>
                </a:solidFill>
                <a:latin typeface="Segoe UI"/>
              </a:rPr>
              <a:t>創建自定義的問答建議</a:t>
            </a:r>
            <a:endParaRPr lang="en-US" sz="2800" b="0" strike="noStrike" spc="-1">
              <a:solidFill>
                <a:srgbClr val="000000"/>
              </a:solidFill>
              <a:latin typeface="Segoe UI"/>
            </a:endParaRPr>
          </a:p>
          <a:p>
            <a:pPr marL="687240" indent="-342720">
              <a:lnSpc>
                <a:spcPct val="90000"/>
              </a:lnSpc>
              <a:spcBef>
                <a:spcPts val="1001"/>
              </a:spcBef>
              <a:buClr>
                <a:srgbClr val="000000"/>
              </a:buClr>
              <a:buFont typeface="Arial"/>
              <a:buChar char="•"/>
            </a:pPr>
            <a:r>
              <a:rPr lang="zh-TW" sz="2800" b="0" strike="noStrike" spc="-1">
                <a:solidFill>
                  <a:srgbClr val="000000"/>
                </a:solidFill>
                <a:latin typeface="Segoe UI"/>
              </a:rPr>
              <a:t>與您的組織共享儀表板</a:t>
            </a:r>
            <a:endParaRPr lang="en-US" sz="2800" b="0" strike="noStrike" spc="-1">
              <a:solidFill>
                <a:srgbClr val="000000"/>
              </a:solidFill>
              <a:latin typeface="Segoe UI"/>
            </a:endParaRPr>
          </a:p>
          <a:p>
            <a:pPr marL="687240" indent="-342720">
              <a:lnSpc>
                <a:spcPct val="90000"/>
              </a:lnSpc>
              <a:spcBef>
                <a:spcPts val="1001"/>
              </a:spcBef>
              <a:buClr>
                <a:srgbClr val="000000"/>
              </a:buClr>
              <a:buFont typeface="Arial"/>
              <a:buChar char="•"/>
            </a:pPr>
            <a:r>
              <a:rPr lang="zh-TW" sz="2800" b="0" strike="noStrike" spc="-1">
                <a:solidFill>
                  <a:srgbClr val="000000"/>
                </a:solidFill>
                <a:latin typeface="Segoe UI"/>
              </a:rPr>
              <a:t>編輯圖塊詳細信息</a:t>
            </a:r>
            <a:endParaRPr lang="en-US" sz="2800" b="0" strike="noStrike" spc="-1">
              <a:solidFill>
                <a:srgbClr val="000000"/>
              </a:solidFill>
              <a:latin typeface="Segoe UI"/>
            </a:endParaRPr>
          </a:p>
        </p:txBody>
      </p:sp>
      <p:pic>
        <p:nvPicPr>
          <p:cNvPr id="456" name="Picture 6_0"/>
          <p:cNvPicPr/>
          <p:nvPr/>
        </p:nvPicPr>
        <p:blipFill>
          <a:blip r:embed="rId3"/>
          <a:stretch/>
        </p:blipFill>
        <p:spPr>
          <a:xfrm>
            <a:off x="6301440" y="1825560"/>
            <a:ext cx="5052240" cy="4051800"/>
          </a:xfrm>
          <a:prstGeom prst="rect">
            <a:avLst/>
          </a:prstGeom>
          <a:ln>
            <a:solidFill>
              <a:srgbClr val="212121"/>
            </a:solid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zh-TW" sz="4400" b="0" strike="noStrike" spc="-1">
                <a:solidFill>
                  <a:srgbClr val="000000"/>
                </a:solidFill>
                <a:latin typeface="Segoe UI"/>
              </a:rPr>
              <a:t>數據分析表達式</a:t>
            </a:r>
            <a:endParaRPr lang="en-US" sz="4400" b="0" strike="noStrike" spc="-1">
              <a:solidFill>
                <a:srgbClr val="000000"/>
              </a:solidFill>
              <a:latin typeface="Segoe UI"/>
            </a:endParaRPr>
          </a:p>
        </p:txBody>
      </p:sp>
      <p:sp>
        <p:nvSpPr>
          <p:cNvPr id="458" name="TextShape 2"/>
          <p:cNvSpPr txBox="1"/>
          <p:nvPr/>
        </p:nvSpPr>
        <p:spPr>
          <a:xfrm>
            <a:off x="838080" y="1825560"/>
            <a:ext cx="10515240" cy="1520280"/>
          </a:xfrm>
          <a:prstGeom prst="rect">
            <a:avLst/>
          </a:prstGeom>
          <a:noFill/>
          <a:ln>
            <a:noFill/>
          </a:ln>
        </p:spPr>
        <p:txBody>
          <a:bodyPr>
            <a:normAutofit/>
          </a:bodyPr>
          <a:lstStyle/>
          <a:p>
            <a:pPr>
              <a:lnSpc>
                <a:spcPct val="90000"/>
              </a:lnSpc>
              <a:spcBef>
                <a:spcPts val="1001"/>
              </a:spcBef>
              <a:tabLst>
                <a:tab pos="0" algn="l"/>
              </a:tabLst>
            </a:pPr>
            <a:r>
              <a:rPr lang="en-US" sz="2800" b="0" strike="noStrike" spc="-1">
                <a:solidFill>
                  <a:srgbClr val="000000"/>
                </a:solidFill>
                <a:latin typeface="Segoe UI"/>
              </a:rPr>
              <a:t>DAX</a:t>
            </a:r>
            <a:r>
              <a:rPr lang="zh-TW" sz="2800" b="0" strike="noStrike" spc="-1">
                <a:solidFill>
                  <a:srgbClr val="000000"/>
                </a:solidFill>
                <a:latin typeface="Segoe UI"/>
              </a:rPr>
              <a:t>是函數，運算符和常量的集合，可在公式或表達式中使用它們來計算和返回一個或多個值。</a:t>
            </a:r>
            <a:endParaRPr lang="en-US" sz="2800" b="0" strike="noStrike" spc="-1">
              <a:solidFill>
                <a:srgbClr val="000000"/>
              </a:solidFill>
              <a:latin typeface="Segoe UI"/>
            </a:endParaRPr>
          </a:p>
        </p:txBody>
      </p:sp>
      <p:pic>
        <p:nvPicPr>
          <p:cNvPr id="459" name="Picture 2_1"/>
          <p:cNvPicPr/>
          <p:nvPr/>
        </p:nvPicPr>
        <p:blipFill>
          <a:blip r:embed="rId3"/>
          <a:stretch/>
        </p:blipFill>
        <p:spPr>
          <a:xfrm>
            <a:off x="5982120" y="3689640"/>
            <a:ext cx="5210640" cy="1125360"/>
          </a:xfrm>
          <a:prstGeom prst="rect">
            <a:avLst/>
          </a:prstGeom>
          <a:ln>
            <a:solidFill>
              <a:schemeClr val="dk1"/>
            </a:solidFill>
          </a:ln>
        </p:spPr>
      </p:pic>
      <p:sp>
        <p:nvSpPr>
          <p:cNvPr id="460" name="CustomShape 3"/>
          <p:cNvSpPr/>
          <p:nvPr/>
        </p:nvSpPr>
        <p:spPr>
          <a:xfrm>
            <a:off x="838080" y="3346200"/>
            <a:ext cx="4574160" cy="292932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marL="687240" indent="-342720">
              <a:lnSpc>
                <a:spcPct val="90000"/>
              </a:lnSpc>
              <a:spcBef>
                <a:spcPts val="1001"/>
              </a:spcBef>
              <a:buClr>
                <a:srgbClr val="000000"/>
              </a:buClr>
              <a:buFont typeface="Arial"/>
              <a:buChar char="•"/>
            </a:pPr>
            <a:r>
              <a:rPr lang="zh-TW" sz="2800" b="1" strike="noStrike" spc="-1">
                <a:solidFill>
                  <a:srgbClr val="000000"/>
                </a:solidFill>
                <a:latin typeface="Segoe UI"/>
              </a:rPr>
              <a:t>聚合後對行集合的度量計算。</a:t>
            </a:r>
            <a:endParaRPr lang="en-US" sz="2800" b="0" strike="noStrike" spc="-1">
              <a:latin typeface="Arial"/>
            </a:endParaRPr>
          </a:p>
          <a:p>
            <a:pPr marL="687240" indent="-342720">
              <a:lnSpc>
                <a:spcPct val="90000"/>
              </a:lnSpc>
              <a:spcBef>
                <a:spcPts val="1001"/>
              </a:spcBef>
              <a:buClr>
                <a:srgbClr val="000000"/>
              </a:buClr>
              <a:buFont typeface="Arial"/>
              <a:buChar char="•"/>
            </a:pPr>
            <a:r>
              <a:rPr lang="zh-TW" sz="2800" b="1" strike="noStrike" spc="-1">
                <a:solidFill>
                  <a:srgbClr val="000000"/>
                </a:solidFill>
                <a:latin typeface="Segoe UI"/>
              </a:rPr>
              <a:t>聚合之前，對每個單獨的行進行計算列計算。</a:t>
            </a:r>
            <a:endParaRPr lang="en-US" sz="2800" b="0" strike="noStrike" spc="-1">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a:solidFill>
                  <a:srgbClr val="000000"/>
                </a:solidFill>
                <a:latin typeface="Segoe UI"/>
              </a:rPr>
              <a:t>Power BI</a:t>
            </a:r>
            <a:r>
              <a:rPr lang="zh-TW" sz="4400" b="0" strike="noStrike" spc="-1">
                <a:solidFill>
                  <a:srgbClr val="000000"/>
                </a:solidFill>
                <a:latin typeface="Segoe UI"/>
              </a:rPr>
              <a:t>服務整合</a:t>
            </a:r>
            <a:endParaRPr lang="en-US" sz="4400" b="0" strike="noStrike" spc="-1">
              <a:solidFill>
                <a:srgbClr val="000000"/>
              </a:solidFill>
              <a:latin typeface="Segoe UI"/>
            </a:endParaRPr>
          </a:p>
        </p:txBody>
      </p:sp>
      <p:sp>
        <p:nvSpPr>
          <p:cNvPr id="462" name="TextShape 2"/>
          <p:cNvSpPr txBox="1"/>
          <p:nvPr/>
        </p:nvSpPr>
        <p:spPr>
          <a:xfrm>
            <a:off x="838080" y="1825560"/>
            <a:ext cx="3904200" cy="4200480"/>
          </a:xfrm>
          <a:prstGeom prst="rect">
            <a:avLst/>
          </a:prstGeom>
          <a:noFill/>
          <a:ln>
            <a:noFill/>
          </a:ln>
        </p:spPr>
        <p:txBody>
          <a:bodyPr>
            <a:normAutofit/>
          </a:bodyPr>
          <a:lstStyle/>
          <a:p>
            <a:pPr>
              <a:lnSpc>
                <a:spcPct val="90000"/>
              </a:lnSpc>
              <a:spcBef>
                <a:spcPts val="1001"/>
              </a:spcBef>
              <a:tabLst>
                <a:tab pos="0" algn="l"/>
              </a:tabLst>
            </a:pPr>
            <a:r>
              <a:rPr lang="zh-TW" sz="2800" b="0" strike="noStrike" spc="-1">
                <a:solidFill>
                  <a:srgbClr val="000000"/>
                </a:solidFill>
                <a:latin typeface="Segoe UI"/>
              </a:rPr>
              <a:t>通過</a:t>
            </a:r>
            <a:r>
              <a:rPr lang="en-US" sz="2800" b="0" strike="noStrike" spc="-1">
                <a:solidFill>
                  <a:srgbClr val="000000"/>
                </a:solidFill>
                <a:latin typeface="Segoe UI"/>
              </a:rPr>
              <a:t>Power BI </a:t>
            </a:r>
            <a:r>
              <a:rPr lang="zh-TW" sz="2800" b="0" strike="noStrike" spc="-1">
                <a:solidFill>
                  <a:srgbClr val="000000"/>
                </a:solidFill>
                <a:latin typeface="Segoe UI"/>
              </a:rPr>
              <a:t>嵌入可以促進</a:t>
            </a:r>
            <a:r>
              <a:rPr lang="en-US" sz="2800" b="0" strike="noStrike" spc="-1">
                <a:solidFill>
                  <a:srgbClr val="000000"/>
                </a:solidFill>
                <a:latin typeface="Segoe UI"/>
              </a:rPr>
              <a:t>Power BI</a:t>
            </a:r>
            <a:r>
              <a:rPr lang="zh-TW" sz="2800" b="0" strike="noStrike" spc="-1">
                <a:solidFill>
                  <a:srgbClr val="000000"/>
                </a:solidFill>
                <a:latin typeface="Segoe UI"/>
              </a:rPr>
              <a:t>服務整合。 </a:t>
            </a:r>
            <a:r>
              <a:rPr lang="en-US" sz="2800" b="0" strike="noStrike" spc="-1">
                <a:solidFill>
                  <a:srgbClr val="000000"/>
                </a:solidFill>
                <a:latin typeface="Segoe UI"/>
              </a:rPr>
              <a:t>Power BI </a:t>
            </a:r>
            <a:r>
              <a:rPr lang="zh-TW" sz="2800" b="0" strike="noStrike" spc="-1">
                <a:solidFill>
                  <a:srgbClr val="000000"/>
                </a:solidFill>
                <a:latin typeface="Segoe UI"/>
              </a:rPr>
              <a:t>嵌入是一項</a:t>
            </a:r>
            <a:r>
              <a:rPr lang="en-US" sz="2800" b="0" strike="noStrike" spc="-1">
                <a:solidFill>
                  <a:srgbClr val="000000"/>
                </a:solidFill>
                <a:latin typeface="Segoe UI"/>
              </a:rPr>
              <a:t>Azure</a:t>
            </a:r>
            <a:r>
              <a:rPr lang="zh-TW" sz="2800" b="0" strike="noStrike" spc="-1">
                <a:solidFill>
                  <a:srgbClr val="000000"/>
                </a:solidFill>
                <a:latin typeface="Segoe UI"/>
              </a:rPr>
              <a:t>服務，使開發人員能夠在其應用程序中展現</a:t>
            </a:r>
            <a:r>
              <a:rPr lang="en-US" sz="2800" b="0" strike="noStrike" spc="-1">
                <a:solidFill>
                  <a:srgbClr val="000000"/>
                </a:solidFill>
                <a:latin typeface="Segoe UI"/>
              </a:rPr>
              <a:t>Power BI</a:t>
            </a:r>
            <a:r>
              <a:rPr lang="zh-TW" sz="2800" b="0" strike="noStrike" spc="-1">
                <a:solidFill>
                  <a:srgbClr val="000000"/>
                </a:solidFill>
                <a:latin typeface="Segoe UI"/>
              </a:rPr>
              <a:t>數據體驗。</a:t>
            </a:r>
            <a:endParaRPr lang="en-US" sz="2800" b="0" strike="noStrike" spc="-1">
              <a:solidFill>
                <a:srgbClr val="000000"/>
              </a:solidFill>
              <a:latin typeface="Segoe UI"/>
            </a:endParaRPr>
          </a:p>
        </p:txBody>
      </p:sp>
      <p:grpSp>
        <p:nvGrpSpPr>
          <p:cNvPr id="463" name="Group 3"/>
          <p:cNvGrpSpPr/>
          <p:nvPr/>
        </p:nvGrpSpPr>
        <p:grpSpPr>
          <a:xfrm>
            <a:off x="5925240" y="1773000"/>
            <a:ext cx="5609160" cy="4003200"/>
            <a:chOff x="5925240" y="1773000"/>
            <a:chExt cx="5609160" cy="4003200"/>
          </a:xfrm>
        </p:grpSpPr>
        <p:sp>
          <p:nvSpPr>
            <p:cNvPr id="464" name="CustomShape 4"/>
            <p:cNvSpPr/>
            <p:nvPr/>
          </p:nvSpPr>
          <p:spPr>
            <a:xfrm>
              <a:off x="9846720" y="4623840"/>
              <a:ext cx="1687680" cy="1152360"/>
            </a:xfrm>
            <a:prstGeom prst="frame">
              <a:avLst>
                <a:gd name="adj1" fmla="val 12500"/>
              </a:avLst>
            </a:prstGeom>
            <a:solidFill>
              <a:srgbClr val="212121"/>
            </a:solidFill>
            <a:ln>
              <a:solidFill>
                <a:schemeClr val="dk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rgbClr val="000000"/>
                  </a:solidFill>
                  <a:latin typeface="Segoe UI"/>
                </a:rPr>
                <a:t>APP</a:t>
              </a:r>
              <a:endParaRPr lang="en-US" sz="1200" b="0" strike="noStrike" spc="-1">
                <a:latin typeface="Arial"/>
              </a:endParaRPr>
            </a:p>
          </p:txBody>
        </p:sp>
        <p:sp>
          <p:nvSpPr>
            <p:cNvPr id="465" name="CustomShape 5"/>
            <p:cNvSpPr/>
            <p:nvPr/>
          </p:nvSpPr>
          <p:spPr>
            <a:xfrm>
              <a:off x="10067040" y="3792240"/>
              <a:ext cx="1246320" cy="612360"/>
            </a:xfrm>
            <a:prstGeom prst="rect">
              <a:avLst/>
            </a:prstGeom>
            <a:solidFill>
              <a:srgbClr val="212121"/>
            </a:solidFill>
            <a:ln>
              <a:solidFill>
                <a:schemeClr val="dk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rgbClr val="FFFFFF"/>
                  </a:solidFill>
                  <a:latin typeface="Segoe UI"/>
                </a:rPr>
                <a:t>WORKSPACE</a:t>
              </a:r>
              <a:endParaRPr lang="en-US" sz="1200" b="0" strike="noStrike" spc="-1">
                <a:latin typeface="Arial"/>
              </a:endParaRPr>
            </a:p>
          </p:txBody>
        </p:sp>
        <p:sp>
          <p:nvSpPr>
            <p:cNvPr id="466" name="CustomShape 6"/>
            <p:cNvSpPr/>
            <p:nvPr/>
          </p:nvSpPr>
          <p:spPr>
            <a:xfrm>
              <a:off x="7906680" y="3184560"/>
              <a:ext cx="1536480" cy="1827720"/>
            </a:xfrm>
            <a:prstGeom prst="rect">
              <a:avLst/>
            </a:prstGeom>
            <a:solidFill>
              <a:srgbClr val="212121"/>
            </a:solidFill>
            <a:ln>
              <a:solidFill>
                <a:schemeClr val="dk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rgbClr val="FFFFFF"/>
                  </a:solidFill>
                  <a:latin typeface="Segoe UI"/>
                </a:rPr>
                <a:t>WORKSPACES</a:t>
              </a:r>
              <a:endParaRPr lang="en-US" sz="1200" b="0" strike="noStrike" spc="-1">
                <a:latin typeface="Arial"/>
              </a:endParaRPr>
            </a:p>
          </p:txBody>
        </p:sp>
        <p:sp>
          <p:nvSpPr>
            <p:cNvPr id="467" name="CustomShape 7"/>
            <p:cNvSpPr/>
            <p:nvPr/>
          </p:nvSpPr>
          <p:spPr>
            <a:xfrm>
              <a:off x="6066000" y="3316680"/>
              <a:ext cx="1166760" cy="1560960"/>
            </a:xfrm>
            <a:prstGeom prst="flowChartMultidocument">
              <a:avLst/>
            </a:prstGeom>
            <a:solidFill>
              <a:srgbClr val="5095D1"/>
            </a:solidFill>
            <a:ln>
              <a:solidFill>
                <a:schemeClr val="dk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rgbClr val="FFFFFF"/>
                  </a:solidFill>
                  <a:latin typeface="Segoe UI"/>
                </a:rPr>
                <a:t>AZURE</a:t>
              </a:r>
              <a:endParaRPr lang="en-US" sz="1200" b="0" strike="noStrike" spc="-1">
                <a:latin typeface="Arial"/>
              </a:endParaRPr>
            </a:p>
            <a:p>
              <a:pPr algn="ctr">
                <a:lnSpc>
                  <a:spcPct val="100000"/>
                </a:lnSpc>
              </a:pPr>
              <a:r>
                <a:rPr lang="en-US" sz="1200" b="0" strike="noStrike" spc="-1">
                  <a:solidFill>
                    <a:srgbClr val="FFFFFF"/>
                  </a:solidFill>
                  <a:latin typeface="Segoe UI"/>
                </a:rPr>
                <a:t>DATA</a:t>
              </a:r>
              <a:endParaRPr lang="en-US" sz="1200" b="0" strike="noStrike" spc="-1">
                <a:latin typeface="Arial"/>
              </a:endParaRPr>
            </a:p>
            <a:p>
              <a:pPr algn="ctr">
                <a:lnSpc>
                  <a:spcPct val="100000"/>
                </a:lnSpc>
              </a:pPr>
              <a:endParaRPr lang="en-US" sz="1200" b="0" strike="noStrike" spc="-1">
                <a:latin typeface="Arial"/>
              </a:endParaRPr>
            </a:p>
            <a:p>
              <a:pPr algn="ctr">
                <a:lnSpc>
                  <a:spcPct val="100000"/>
                </a:lnSpc>
              </a:pPr>
              <a:endParaRPr lang="en-US" sz="1200" b="0" strike="noStrike" spc="-1">
                <a:latin typeface="Arial"/>
              </a:endParaRPr>
            </a:p>
          </p:txBody>
        </p:sp>
        <p:sp>
          <p:nvSpPr>
            <p:cNvPr id="468" name="CustomShape 8"/>
            <p:cNvSpPr/>
            <p:nvPr/>
          </p:nvSpPr>
          <p:spPr>
            <a:xfrm>
              <a:off x="6522840" y="4215600"/>
              <a:ext cx="733320" cy="934200"/>
            </a:xfrm>
            <a:prstGeom prst="flowChartMagneticDisk">
              <a:avLst/>
            </a:prstGeom>
            <a:solidFill>
              <a:srgbClr val="5095D1"/>
            </a:solidFill>
            <a:ln>
              <a:solidFill>
                <a:schemeClr val="dk1"/>
              </a:solidFill>
            </a:ln>
          </p:spPr>
          <p:style>
            <a:lnRef idx="2">
              <a:schemeClr val="accent1">
                <a:shade val="50000"/>
              </a:schemeClr>
            </a:lnRef>
            <a:fillRef idx="1">
              <a:schemeClr val="accent1"/>
            </a:fillRef>
            <a:effectRef idx="0">
              <a:schemeClr val="accent1"/>
            </a:effectRef>
            <a:fontRef idx="minor"/>
          </p:style>
        </p:sp>
        <p:sp>
          <p:nvSpPr>
            <p:cNvPr id="469" name="CustomShape 9"/>
            <p:cNvSpPr/>
            <p:nvPr/>
          </p:nvSpPr>
          <p:spPr>
            <a:xfrm>
              <a:off x="7876080" y="2080080"/>
              <a:ext cx="1597320" cy="720720"/>
            </a:xfrm>
            <a:prstGeom prst="flowChartAlternateProcess">
              <a:avLst/>
            </a:prstGeom>
            <a:solidFill>
              <a:schemeClr val="accent1">
                <a:lumMod val="75000"/>
              </a:schemeClr>
            </a:solidFill>
            <a:ln>
              <a:solidFill>
                <a:schemeClr val="dk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rgbClr val="FFFFFF"/>
                  </a:solidFill>
                  <a:latin typeface="Segoe UI"/>
                </a:rPr>
                <a:t>AZURE</a:t>
              </a:r>
              <a:endParaRPr lang="en-US" sz="1200" b="0" strike="noStrike" spc="-1">
                <a:latin typeface="Arial"/>
              </a:endParaRPr>
            </a:p>
            <a:p>
              <a:pPr algn="ctr">
                <a:lnSpc>
                  <a:spcPct val="100000"/>
                </a:lnSpc>
              </a:pPr>
              <a:r>
                <a:rPr lang="en-US" sz="1200" b="0" strike="noStrike" spc="-1">
                  <a:solidFill>
                    <a:srgbClr val="FFFFFF"/>
                  </a:solidFill>
                  <a:latin typeface="Segoe UI"/>
                </a:rPr>
                <a:t>SUBSCRIPTION</a:t>
              </a:r>
              <a:endParaRPr lang="en-US" sz="1200" b="0" strike="noStrike" spc="-1">
                <a:latin typeface="Arial"/>
              </a:endParaRPr>
            </a:p>
          </p:txBody>
        </p:sp>
        <p:sp>
          <p:nvSpPr>
            <p:cNvPr id="470" name="CustomShape 10"/>
            <p:cNvSpPr/>
            <p:nvPr/>
          </p:nvSpPr>
          <p:spPr>
            <a:xfrm>
              <a:off x="7233480" y="4097160"/>
              <a:ext cx="673200" cy="720"/>
            </a:xfrm>
            <a:custGeom>
              <a:avLst/>
              <a:gdLst/>
              <a:ahLst/>
              <a:cxnLst/>
              <a:rect l="l" t="t" r="r" b="b"/>
              <a:pathLst>
                <a:path w="21600" h="21600">
                  <a:moveTo>
                    <a:pt x="0" y="0"/>
                  </a:moveTo>
                  <a:lnTo>
                    <a:pt x="21600" y="21600"/>
                  </a:lnTo>
                </a:path>
              </a:pathLst>
            </a:custGeom>
            <a:noFill/>
            <a:ln>
              <a:solidFill>
                <a:srgbClr val="212121"/>
              </a:solidFill>
              <a:tailEnd type="triangle" w="med" len="med"/>
            </a:ln>
          </p:spPr>
          <p:style>
            <a:lnRef idx="1">
              <a:schemeClr val="accent1"/>
            </a:lnRef>
            <a:fillRef idx="0">
              <a:schemeClr val="accent1"/>
            </a:fillRef>
            <a:effectRef idx="0">
              <a:schemeClr val="accent1"/>
            </a:effectRef>
            <a:fontRef idx="minor"/>
          </p:style>
        </p:sp>
        <p:sp>
          <p:nvSpPr>
            <p:cNvPr id="471" name="CustomShape 11"/>
            <p:cNvSpPr/>
            <p:nvPr/>
          </p:nvSpPr>
          <p:spPr>
            <a:xfrm>
              <a:off x="8674920" y="2800800"/>
              <a:ext cx="360" cy="383040"/>
            </a:xfrm>
            <a:custGeom>
              <a:avLst/>
              <a:gdLst/>
              <a:ahLst/>
              <a:cxnLst/>
              <a:rect l="l" t="t" r="r" b="b"/>
              <a:pathLst>
                <a:path w="21600" h="21600">
                  <a:moveTo>
                    <a:pt x="0" y="0"/>
                  </a:moveTo>
                  <a:lnTo>
                    <a:pt x="21600" y="21600"/>
                  </a:lnTo>
                </a:path>
              </a:pathLst>
            </a:custGeom>
            <a:noFill/>
            <a:ln>
              <a:solidFill>
                <a:srgbClr val="212121"/>
              </a:solidFill>
              <a:tailEnd type="triangle" w="med" len="med"/>
            </a:ln>
          </p:spPr>
          <p:style>
            <a:lnRef idx="1">
              <a:schemeClr val="accent1"/>
            </a:lnRef>
            <a:fillRef idx="0">
              <a:schemeClr val="accent1"/>
            </a:fillRef>
            <a:effectRef idx="0">
              <a:schemeClr val="accent1"/>
            </a:effectRef>
            <a:fontRef idx="minor"/>
          </p:style>
        </p:sp>
        <p:sp>
          <p:nvSpPr>
            <p:cNvPr id="472" name="CustomShape 12"/>
            <p:cNvSpPr/>
            <p:nvPr/>
          </p:nvSpPr>
          <p:spPr>
            <a:xfrm>
              <a:off x="9443880" y="4098600"/>
              <a:ext cx="623160" cy="360"/>
            </a:xfrm>
            <a:custGeom>
              <a:avLst/>
              <a:gdLst/>
              <a:ahLst/>
              <a:cxnLst/>
              <a:rect l="l" t="t" r="r" b="b"/>
              <a:pathLst>
                <a:path w="21600" h="21600">
                  <a:moveTo>
                    <a:pt x="0" y="0"/>
                  </a:moveTo>
                  <a:lnTo>
                    <a:pt x="21600" y="21600"/>
                  </a:lnTo>
                </a:path>
              </a:pathLst>
            </a:custGeom>
            <a:noFill/>
            <a:ln>
              <a:solidFill>
                <a:srgbClr val="212121"/>
              </a:solidFill>
              <a:tailEnd type="triangle" w="med" len="med"/>
            </a:ln>
          </p:spPr>
          <p:style>
            <a:lnRef idx="1">
              <a:schemeClr val="accent1"/>
            </a:lnRef>
            <a:fillRef idx="0">
              <a:schemeClr val="accent1"/>
            </a:fillRef>
            <a:effectRef idx="0">
              <a:schemeClr val="accent1"/>
            </a:effectRef>
            <a:fontRef idx="minor"/>
          </p:style>
        </p:sp>
        <p:sp>
          <p:nvSpPr>
            <p:cNvPr id="473" name="CustomShape 13"/>
            <p:cNvSpPr/>
            <p:nvPr/>
          </p:nvSpPr>
          <p:spPr>
            <a:xfrm>
              <a:off x="10690560" y="4404600"/>
              <a:ext cx="360" cy="218880"/>
            </a:xfrm>
            <a:custGeom>
              <a:avLst/>
              <a:gdLst/>
              <a:ahLst/>
              <a:cxnLst/>
              <a:rect l="l" t="t" r="r" b="b"/>
              <a:pathLst>
                <a:path w="21600" h="21600">
                  <a:moveTo>
                    <a:pt x="0" y="0"/>
                  </a:moveTo>
                  <a:lnTo>
                    <a:pt x="21600" y="21600"/>
                  </a:lnTo>
                </a:path>
              </a:pathLst>
            </a:custGeom>
            <a:noFill/>
            <a:ln>
              <a:solidFill>
                <a:srgbClr val="212121"/>
              </a:solidFill>
              <a:tailEnd type="triangle" w="med" len="med"/>
            </a:ln>
          </p:spPr>
          <p:style>
            <a:lnRef idx="1">
              <a:schemeClr val="accent1"/>
            </a:lnRef>
            <a:fillRef idx="0">
              <a:schemeClr val="accent1"/>
            </a:fillRef>
            <a:effectRef idx="0">
              <a:schemeClr val="accent1"/>
            </a:effectRef>
            <a:fontRef idx="minor"/>
          </p:style>
        </p:sp>
        <p:sp>
          <p:nvSpPr>
            <p:cNvPr id="474" name="CustomShape 14"/>
            <p:cNvSpPr/>
            <p:nvPr/>
          </p:nvSpPr>
          <p:spPr>
            <a:xfrm>
              <a:off x="5925240" y="1773000"/>
              <a:ext cx="1448280" cy="1058040"/>
            </a:xfrm>
            <a:prstGeom prst="ellipse">
              <a:avLst/>
            </a:prstGeom>
            <a:solidFill>
              <a:schemeClr val="bg1">
                <a:lumMod val="85000"/>
              </a:schemeClr>
            </a:solidFill>
            <a:ln>
              <a:solidFill>
                <a:srgbClr val="21212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rgbClr val="000000"/>
                  </a:solidFill>
                  <a:latin typeface="Segoe UI"/>
                </a:rPr>
                <a:t>DEVELOPER</a:t>
              </a:r>
              <a:endParaRPr lang="en-US" sz="1200" b="0" strike="noStrike" spc="-1">
                <a:latin typeface="Arial"/>
              </a:endParaRPr>
            </a:p>
          </p:txBody>
        </p:sp>
        <p:sp>
          <p:nvSpPr>
            <p:cNvPr id="475" name="CustomShape 15"/>
            <p:cNvSpPr/>
            <p:nvPr/>
          </p:nvSpPr>
          <p:spPr>
            <a:xfrm>
              <a:off x="7373880" y="2301840"/>
              <a:ext cx="501840" cy="138240"/>
            </a:xfrm>
            <a:custGeom>
              <a:avLst/>
              <a:gdLst/>
              <a:ahLst/>
              <a:cxnLst/>
              <a:rect l="l" t="t" r="r" b="b"/>
              <a:pathLst>
                <a:path w="21600" h="21600">
                  <a:moveTo>
                    <a:pt x="0" y="0"/>
                  </a:moveTo>
                  <a:lnTo>
                    <a:pt x="21600" y="21600"/>
                  </a:lnTo>
                </a:path>
              </a:pathLst>
            </a:custGeom>
            <a:noFill/>
            <a:ln>
              <a:solidFill>
                <a:srgbClr val="212121"/>
              </a:solidFill>
              <a:tailEnd type="triangle" w="med" len="med"/>
            </a:ln>
          </p:spPr>
          <p:style>
            <a:lnRef idx="1">
              <a:schemeClr val="accent1"/>
            </a:lnRef>
            <a:fillRef idx="0">
              <a:schemeClr val="accent1"/>
            </a:fillRef>
            <a:effectRef idx="0">
              <a:schemeClr val="accent1"/>
            </a:effectRef>
            <a:fontRef idx="minor"/>
          </p:style>
        </p:sp>
        <p:sp>
          <p:nvSpPr>
            <p:cNvPr id="476" name="CustomShape 16"/>
            <p:cNvSpPr/>
            <p:nvPr/>
          </p:nvSpPr>
          <p:spPr>
            <a:xfrm>
              <a:off x="10008000" y="4781520"/>
              <a:ext cx="1362600" cy="840240"/>
            </a:xfrm>
            <a:prstGeom prst="rect">
              <a:avLst/>
            </a:prstGeom>
            <a:solidFill>
              <a:srgbClr val="F2C811"/>
            </a:solidFill>
            <a:ln>
              <a:solidFill>
                <a:schemeClr val="dk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rgbClr val="000000"/>
                  </a:solidFill>
                  <a:latin typeface="Segoe UI"/>
                </a:rPr>
                <a:t>APP</a:t>
              </a:r>
              <a:endParaRPr lang="en-US" sz="1200" b="0" strike="noStrike" spc="-1">
                <a:latin typeface="Aria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7" name="圖片 4"/>
          <p:cNvPicPr/>
          <p:nvPr/>
        </p:nvPicPr>
        <p:blipFill>
          <a:blip r:embed="rId2"/>
          <a:stretch/>
        </p:blipFill>
        <p:spPr>
          <a:xfrm>
            <a:off x="1523520" y="0"/>
            <a:ext cx="9144360" cy="6857640"/>
          </a:xfrm>
          <a:prstGeom prst="rect">
            <a:avLst/>
          </a:prstGeom>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8" name="圖片 477"/>
          <p:cNvPicPr/>
          <p:nvPr/>
        </p:nvPicPr>
        <p:blipFill>
          <a:blip r:embed="rId2"/>
          <a:stretch/>
        </p:blipFill>
        <p:spPr>
          <a:xfrm>
            <a:off x="824040" y="216000"/>
            <a:ext cx="11055960" cy="6218640"/>
          </a:xfrm>
          <a:prstGeom prst="rect">
            <a:avLst/>
          </a:prstGeom>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extShape 1"/>
          <p:cNvSpPr txBox="1"/>
          <p:nvPr/>
        </p:nvSpPr>
        <p:spPr>
          <a:xfrm>
            <a:off x="1078560" y="1098360"/>
            <a:ext cx="10317960" cy="4394520"/>
          </a:xfrm>
          <a:prstGeom prst="rect">
            <a:avLst/>
          </a:prstGeom>
          <a:noFill/>
          <a:ln>
            <a:noFill/>
          </a:ln>
        </p:spPr>
        <p:txBody>
          <a:bodyPr anchor="ctr">
            <a:noAutofit/>
          </a:bodyPr>
          <a:lstStyle/>
          <a:p>
            <a:pPr algn="ctr">
              <a:lnSpc>
                <a:spcPct val="90000"/>
              </a:lnSpc>
            </a:pPr>
            <a:r>
              <a:rPr lang="zh-TW" sz="10000" b="0" strike="noStrike" cap="all" spc="797">
                <a:solidFill>
                  <a:srgbClr val="2A1A00"/>
                </a:solidFill>
                <a:latin typeface="Impact"/>
              </a:rPr>
              <a:t>例題一</a:t>
            </a:r>
            <a:endParaRPr lang="en-US" sz="10000" b="0" strike="noStrike" spc="-1">
              <a:solidFill>
                <a:srgbClr val="000000"/>
              </a:solidFill>
              <a:latin typeface="Gill Sans MT"/>
            </a:endParaRPr>
          </a:p>
        </p:txBody>
      </p:sp>
      <p:sp>
        <p:nvSpPr>
          <p:cNvPr id="480" name="TextShape 2"/>
          <p:cNvSpPr txBox="1"/>
          <p:nvPr/>
        </p:nvSpPr>
        <p:spPr>
          <a:xfrm>
            <a:off x="2215080" y="5979240"/>
            <a:ext cx="8044920" cy="741960"/>
          </a:xfrm>
          <a:prstGeom prst="rect">
            <a:avLst/>
          </a:prstGeom>
          <a:noFill/>
          <a:ln>
            <a:noFill/>
          </a:ln>
        </p:spPr>
        <p:txBody>
          <a:bodyPr>
            <a:noAutofit/>
          </a:bodyPr>
          <a:lstStyle/>
          <a:p>
            <a:pPr algn="ctr"/>
            <a:endParaRPr lang="en-US" sz="32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2" name="圖片 2"/>
          <p:cNvPicPr/>
          <p:nvPr/>
        </p:nvPicPr>
        <p:blipFill>
          <a:blip r:embed="rId2"/>
          <a:stretch/>
        </p:blipFill>
        <p:spPr>
          <a:xfrm>
            <a:off x="1523520" y="0"/>
            <a:ext cx="9144360" cy="6857640"/>
          </a:xfrm>
          <a:prstGeom prst="rect">
            <a:avLst/>
          </a:prstGeom>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TextShape 1"/>
          <p:cNvSpPr txBox="1"/>
          <p:nvPr/>
        </p:nvSpPr>
        <p:spPr>
          <a:xfrm>
            <a:off x="1251720" y="382320"/>
            <a:ext cx="10177920" cy="1491840"/>
          </a:xfrm>
          <a:prstGeom prst="rect">
            <a:avLst/>
          </a:prstGeom>
          <a:noFill/>
          <a:ln>
            <a:noFill/>
          </a:ln>
        </p:spPr>
        <p:txBody>
          <a:bodyPr>
            <a:noAutofit/>
          </a:bodyPr>
          <a:lstStyle/>
          <a:p>
            <a:endParaRPr lang="en-US" sz="1800" b="0" strike="noStrike" spc="-1">
              <a:solidFill>
                <a:srgbClr val="000000"/>
              </a:solidFill>
              <a:latin typeface="Gill Sans MT"/>
            </a:endParaRPr>
          </a:p>
        </p:txBody>
      </p:sp>
      <p:pic>
        <p:nvPicPr>
          <p:cNvPr id="482" name="內容版面配置區 4_1"/>
          <p:cNvPicPr/>
          <p:nvPr/>
        </p:nvPicPr>
        <p:blipFill>
          <a:blip r:embed="rId2"/>
          <a:stretch/>
        </p:blipFill>
        <p:spPr>
          <a:xfrm>
            <a:off x="3366360" y="472320"/>
            <a:ext cx="5459040" cy="5937120"/>
          </a:xfrm>
          <a:prstGeom prst="rect">
            <a:avLst/>
          </a:prstGeom>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TextShape 1"/>
          <p:cNvSpPr txBox="1"/>
          <p:nvPr/>
        </p:nvSpPr>
        <p:spPr>
          <a:xfrm>
            <a:off x="1251720" y="382320"/>
            <a:ext cx="10177920" cy="1491840"/>
          </a:xfrm>
          <a:prstGeom prst="rect">
            <a:avLst/>
          </a:prstGeom>
          <a:noFill/>
          <a:ln>
            <a:noFill/>
          </a:ln>
        </p:spPr>
        <p:txBody>
          <a:bodyPr>
            <a:noAutofit/>
          </a:bodyPr>
          <a:lstStyle/>
          <a:p>
            <a:endParaRPr lang="en-US" sz="1800" b="0" strike="noStrike" spc="-1">
              <a:solidFill>
                <a:srgbClr val="000000"/>
              </a:solidFill>
              <a:latin typeface="Gill Sans MT"/>
            </a:endParaRPr>
          </a:p>
        </p:txBody>
      </p:sp>
      <p:pic>
        <p:nvPicPr>
          <p:cNvPr id="484" name="內容版面配置區 4_0"/>
          <p:cNvPicPr/>
          <p:nvPr/>
        </p:nvPicPr>
        <p:blipFill>
          <a:blip r:embed="rId2"/>
          <a:stretch/>
        </p:blipFill>
        <p:spPr>
          <a:xfrm>
            <a:off x="2806200" y="600840"/>
            <a:ext cx="7669440" cy="5339880"/>
          </a:xfrm>
          <a:prstGeom prst="rect">
            <a:avLst/>
          </a:prstGeom>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TextShape 1"/>
          <p:cNvSpPr txBox="1"/>
          <p:nvPr/>
        </p:nvSpPr>
        <p:spPr>
          <a:xfrm>
            <a:off x="1251720" y="382320"/>
            <a:ext cx="10177920" cy="1491840"/>
          </a:xfrm>
          <a:prstGeom prst="rect">
            <a:avLst/>
          </a:prstGeom>
          <a:noFill/>
          <a:ln>
            <a:noFill/>
          </a:ln>
        </p:spPr>
        <p:txBody>
          <a:bodyPr>
            <a:noAutofit/>
          </a:bodyPr>
          <a:lstStyle/>
          <a:p>
            <a:endParaRPr lang="en-US" sz="1800" b="0" strike="noStrike" spc="-1">
              <a:solidFill>
                <a:srgbClr val="000000"/>
              </a:solidFill>
              <a:latin typeface="Gill Sans MT"/>
            </a:endParaRPr>
          </a:p>
        </p:txBody>
      </p:sp>
      <p:pic>
        <p:nvPicPr>
          <p:cNvPr id="486" name="內容版面配置區 4_3"/>
          <p:cNvPicPr/>
          <p:nvPr/>
        </p:nvPicPr>
        <p:blipFill>
          <a:blip r:embed="rId2"/>
          <a:stretch/>
        </p:blipFill>
        <p:spPr>
          <a:xfrm>
            <a:off x="2559600" y="856800"/>
            <a:ext cx="7561800" cy="5734080"/>
          </a:xfrm>
          <a:prstGeom prst="rect">
            <a:avLst/>
          </a:prstGeom>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TextShape 1"/>
          <p:cNvSpPr txBox="1"/>
          <p:nvPr/>
        </p:nvSpPr>
        <p:spPr>
          <a:xfrm>
            <a:off x="1251720" y="382320"/>
            <a:ext cx="10177920" cy="1491840"/>
          </a:xfrm>
          <a:prstGeom prst="rect">
            <a:avLst/>
          </a:prstGeom>
          <a:noFill/>
          <a:ln>
            <a:noFill/>
          </a:ln>
        </p:spPr>
        <p:txBody>
          <a:bodyPr>
            <a:noAutofit/>
          </a:bodyPr>
          <a:lstStyle/>
          <a:p>
            <a:endParaRPr lang="en-US" sz="1800" b="0" strike="noStrike" spc="-1">
              <a:solidFill>
                <a:srgbClr val="000000"/>
              </a:solidFill>
              <a:latin typeface="Gill Sans MT"/>
            </a:endParaRPr>
          </a:p>
        </p:txBody>
      </p:sp>
      <p:pic>
        <p:nvPicPr>
          <p:cNvPr id="488" name="內容版面配置區 4_2"/>
          <p:cNvPicPr/>
          <p:nvPr/>
        </p:nvPicPr>
        <p:blipFill>
          <a:blip r:embed="rId2"/>
          <a:stretch/>
        </p:blipFill>
        <p:spPr>
          <a:xfrm>
            <a:off x="1788120" y="924480"/>
            <a:ext cx="9380520" cy="5008680"/>
          </a:xfrm>
          <a:prstGeom prst="rect">
            <a:avLst/>
          </a:prstGeom>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TextShape 1"/>
          <p:cNvSpPr txBox="1"/>
          <p:nvPr/>
        </p:nvSpPr>
        <p:spPr>
          <a:xfrm>
            <a:off x="1251720" y="382320"/>
            <a:ext cx="10177920" cy="1491840"/>
          </a:xfrm>
          <a:prstGeom prst="rect">
            <a:avLst/>
          </a:prstGeom>
          <a:noFill/>
          <a:ln>
            <a:noFill/>
          </a:ln>
        </p:spPr>
        <p:txBody>
          <a:bodyPr>
            <a:noAutofit/>
          </a:bodyPr>
          <a:lstStyle/>
          <a:p>
            <a:endParaRPr lang="en-US" sz="1800" b="0" strike="noStrike" spc="-1">
              <a:solidFill>
                <a:srgbClr val="000000"/>
              </a:solidFill>
              <a:latin typeface="Gill Sans MT"/>
            </a:endParaRPr>
          </a:p>
        </p:txBody>
      </p:sp>
      <p:pic>
        <p:nvPicPr>
          <p:cNvPr id="490" name="內容版面配置區 4_5"/>
          <p:cNvPicPr/>
          <p:nvPr/>
        </p:nvPicPr>
        <p:blipFill>
          <a:blip r:embed="rId2"/>
          <a:stretch/>
        </p:blipFill>
        <p:spPr>
          <a:xfrm>
            <a:off x="1168560" y="691200"/>
            <a:ext cx="10559160" cy="5637960"/>
          </a:xfrm>
          <a:prstGeom prst="rect">
            <a:avLst/>
          </a:prstGeom>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TextShape 1"/>
          <p:cNvSpPr txBox="1"/>
          <p:nvPr/>
        </p:nvSpPr>
        <p:spPr>
          <a:xfrm>
            <a:off x="1251720" y="382320"/>
            <a:ext cx="10177920" cy="1491840"/>
          </a:xfrm>
          <a:prstGeom prst="rect">
            <a:avLst/>
          </a:prstGeom>
          <a:noFill/>
          <a:ln>
            <a:noFill/>
          </a:ln>
        </p:spPr>
        <p:txBody>
          <a:bodyPr>
            <a:noAutofit/>
          </a:bodyPr>
          <a:lstStyle/>
          <a:p>
            <a:endParaRPr lang="en-US" sz="1800" b="0" strike="noStrike" spc="-1">
              <a:solidFill>
                <a:srgbClr val="000000"/>
              </a:solidFill>
              <a:latin typeface="Gill Sans MT"/>
            </a:endParaRPr>
          </a:p>
        </p:txBody>
      </p:sp>
      <p:pic>
        <p:nvPicPr>
          <p:cNvPr id="492" name="內容版面配置區 4_4"/>
          <p:cNvPicPr/>
          <p:nvPr/>
        </p:nvPicPr>
        <p:blipFill>
          <a:blip r:embed="rId2"/>
          <a:stretch/>
        </p:blipFill>
        <p:spPr>
          <a:xfrm>
            <a:off x="1384200" y="759600"/>
            <a:ext cx="10045440" cy="5628240"/>
          </a:xfrm>
          <a:prstGeom prst="rect">
            <a:avLst/>
          </a:prstGeom>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extShape 1"/>
          <p:cNvSpPr txBox="1"/>
          <p:nvPr/>
        </p:nvSpPr>
        <p:spPr>
          <a:xfrm>
            <a:off x="1251720" y="382320"/>
            <a:ext cx="10177920" cy="1491840"/>
          </a:xfrm>
          <a:prstGeom prst="rect">
            <a:avLst/>
          </a:prstGeom>
          <a:noFill/>
          <a:ln>
            <a:noFill/>
          </a:ln>
        </p:spPr>
        <p:txBody>
          <a:bodyPr>
            <a:noAutofit/>
          </a:bodyPr>
          <a:lstStyle/>
          <a:p>
            <a:endParaRPr lang="en-US" sz="1800" b="0" strike="noStrike" spc="-1">
              <a:solidFill>
                <a:srgbClr val="000000"/>
              </a:solidFill>
              <a:latin typeface="Gill Sans MT"/>
            </a:endParaRPr>
          </a:p>
        </p:txBody>
      </p:sp>
      <p:pic>
        <p:nvPicPr>
          <p:cNvPr id="494" name="內容版面配置區 8_1"/>
          <p:cNvPicPr/>
          <p:nvPr/>
        </p:nvPicPr>
        <p:blipFill>
          <a:blip r:embed="rId2"/>
          <a:stretch/>
        </p:blipFill>
        <p:spPr>
          <a:xfrm>
            <a:off x="762120" y="831240"/>
            <a:ext cx="10891440" cy="5820480"/>
          </a:xfrm>
          <a:prstGeom prst="rect">
            <a:avLst/>
          </a:prstGeom>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TextShape 1"/>
          <p:cNvSpPr txBox="1"/>
          <p:nvPr/>
        </p:nvSpPr>
        <p:spPr>
          <a:xfrm>
            <a:off x="1251720" y="382320"/>
            <a:ext cx="10177920" cy="1491840"/>
          </a:xfrm>
          <a:prstGeom prst="rect">
            <a:avLst/>
          </a:prstGeom>
          <a:noFill/>
          <a:ln>
            <a:noFill/>
          </a:ln>
        </p:spPr>
        <p:txBody>
          <a:bodyPr>
            <a:noAutofit/>
          </a:bodyPr>
          <a:lstStyle/>
          <a:p>
            <a:endParaRPr lang="en-US" sz="1800" b="0" strike="noStrike" spc="-1">
              <a:solidFill>
                <a:srgbClr val="000000"/>
              </a:solidFill>
              <a:latin typeface="Gill Sans MT"/>
            </a:endParaRPr>
          </a:p>
        </p:txBody>
      </p:sp>
      <p:pic>
        <p:nvPicPr>
          <p:cNvPr id="496" name="內容版面配置區 4_7"/>
          <p:cNvPicPr/>
          <p:nvPr/>
        </p:nvPicPr>
        <p:blipFill>
          <a:blip r:embed="rId2"/>
          <a:stretch/>
        </p:blipFill>
        <p:spPr>
          <a:xfrm>
            <a:off x="1656720" y="1128600"/>
            <a:ext cx="8878320" cy="4884120"/>
          </a:xfrm>
          <a:prstGeom prst="rect">
            <a:avLst/>
          </a:prstGeom>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TextShape 1"/>
          <p:cNvSpPr txBox="1"/>
          <p:nvPr/>
        </p:nvSpPr>
        <p:spPr>
          <a:xfrm>
            <a:off x="1078560" y="1098360"/>
            <a:ext cx="10317960" cy="4394520"/>
          </a:xfrm>
          <a:prstGeom prst="rect">
            <a:avLst/>
          </a:prstGeom>
          <a:noFill/>
          <a:ln>
            <a:noFill/>
          </a:ln>
        </p:spPr>
        <p:txBody>
          <a:bodyPr anchor="ctr">
            <a:noAutofit/>
          </a:bodyPr>
          <a:lstStyle/>
          <a:p>
            <a:pPr algn="ctr">
              <a:lnSpc>
                <a:spcPct val="90000"/>
              </a:lnSpc>
            </a:pPr>
            <a:r>
              <a:rPr lang="zh-TW" sz="10000" b="0" strike="noStrike" cap="all" spc="797">
                <a:solidFill>
                  <a:srgbClr val="2A1A00"/>
                </a:solidFill>
                <a:latin typeface="Impact"/>
              </a:rPr>
              <a:t>例題二</a:t>
            </a:r>
            <a:endParaRPr lang="en-US" sz="10000" b="0" strike="noStrike" spc="-1">
              <a:solidFill>
                <a:srgbClr val="000000"/>
              </a:solidFill>
              <a:latin typeface="Gill Sans MT"/>
            </a:endParaRPr>
          </a:p>
        </p:txBody>
      </p:sp>
      <p:sp>
        <p:nvSpPr>
          <p:cNvPr id="498" name="TextShape 2"/>
          <p:cNvSpPr txBox="1"/>
          <p:nvPr/>
        </p:nvSpPr>
        <p:spPr>
          <a:xfrm>
            <a:off x="2215080" y="5979240"/>
            <a:ext cx="8044920" cy="741960"/>
          </a:xfrm>
          <a:prstGeom prst="rect">
            <a:avLst/>
          </a:prstGeom>
          <a:noFill/>
          <a:ln>
            <a:noFill/>
          </a:ln>
        </p:spPr>
        <p:txBody>
          <a:bodyPr>
            <a:noAutofit/>
          </a:bodyPr>
          <a:lstStyle/>
          <a:p>
            <a:pPr algn="ctr"/>
            <a:endParaRPr lang="en-US" sz="3200" b="0" strike="noStrike" spc="-1">
              <a:latin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9" name="圖片 6_0"/>
          <p:cNvPicPr/>
          <p:nvPr/>
        </p:nvPicPr>
        <p:blipFill>
          <a:blip r:embed="rId2"/>
          <a:stretch/>
        </p:blipFill>
        <p:spPr>
          <a:xfrm>
            <a:off x="2183760" y="388800"/>
            <a:ext cx="7823880" cy="5543280"/>
          </a:xfrm>
          <a:prstGeom prst="rect">
            <a:avLst/>
          </a:prstGeom>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3" name="圖片 2"/>
          <p:cNvPicPr/>
          <p:nvPr/>
        </p:nvPicPr>
        <p:blipFill>
          <a:blip r:embed="rId2"/>
          <a:stretch/>
        </p:blipFill>
        <p:spPr>
          <a:xfrm>
            <a:off x="1523520" y="0"/>
            <a:ext cx="9144360" cy="6857640"/>
          </a:xfrm>
          <a:prstGeom prst="rect">
            <a:avLst/>
          </a:prstGeom>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0" name="圖片 2_0"/>
          <p:cNvPicPr/>
          <p:nvPr/>
        </p:nvPicPr>
        <p:blipFill>
          <a:blip r:embed="rId2"/>
          <a:stretch/>
        </p:blipFill>
        <p:spPr>
          <a:xfrm>
            <a:off x="19080" y="184320"/>
            <a:ext cx="12153600" cy="6489360"/>
          </a:xfrm>
          <a:prstGeom prst="rect">
            <a:avLst/>
          </a:prstGeom>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 name="圖片 2_1"/>
          <p:cNvPicPr/>
          <p:nvPr/>
        </p:nvPicPr>
        <p:blipFill>
          <a:blip r:embed="rId2"/>
          <a:stretch/>
        </p:blipFill>
        <p:spPr>
          <a:xfrm>
            <a:off x="0" y="177840"/>
            <a:ext cx="12191760" cy="6501960"/>
          </a:xfrm>
          <a:prstGeom prst="rect">
            <a:avLst/>
          </a:prstGeom>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2" name="圖片 2_2"/>
          <p:cNvPicPr/>
          <p:nvPr/>
        </p:nvPicPr>
        <p:blipFill>
          <a:blip r:embed="rId2"/>
          <a:stretch/>
        </p:blipFill>
        <p:spPr>
          <a:xfrm>
            <a:off x="2749680" y="304920"/>
            <a:ext cx="6692400" cy="6248160"/>
          </a:xfrm>
          <a:prstGeom prst="rect">
            <a:avLst/>
          </a:prstGeom>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3" name="圖片 2_3"/>
          <p:cNvPicPr/>
          <p:nvPr/>
        </p:nvPicPr>
        <p:blipFill>
          <a:blip r:embed="rId2"/>
          <a:stretch/>
        </p:blipFill>
        <p:spPr>
          <a:xfrm>
            <a:off x="0" y="177840"/>
            <a:ext cx="12191760" cy="6501960"/>
          </a:xfrm>
          <a:prstGeom prst="rect">
            <a:avLst/>
          </a:prstGeom>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4" name="圖片 2_4"/>
          <p:cNvPicPr/>
          <p:nvPr/>
        </p:nvPicPr>
        <p:blipFill>
          <a:blip r:embed="rId2"/>
          <a:stretch/>
        </p:blipFill>
        <p:spPr>
          <a:xfrm>
            <a:off x="0" y="177840"/>
            <a:ext cx="12191760" cy="6501960"/>
          </a:xfrm>
          <a:prstGeom prst="rect">
            <a:avLst/>
          </a:prstGeom>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5" name="圖片 2_5"/>
          <p:cNvPicPr/>
          <p:nvPr/>
        </p:nvPicPr>
        <p:blipFill>
          <a:blip r:embed="rId2"/>
          <a:stretch/>
        </p:blipFill>
        <p:spPr>
          <a:xfrm>
            <a:off x="0" y="177840"/>
            <a:ext cx="12191760" cy="6501960"/>
          </a:xfrm>
          <a:prstGeom prst="rect">
            <a:avLst/>
          </a:prstGeom>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6" name="圖片 4_0"/>
          <p:cNvPicPr/>
          <p:nvPr/>
        </p:nvPicPr>
        <p:blipFill>
          <a:blip r:embed="rId2"/>
          <a:stretch/>
        </p:blipFill>
        <p:spPr>
          <a:xfrm>
            <a:off x="2762280" y="317520"/>
            <a:ext cx="6667200" cy="6222600"/>
          </a:xfrm>
          <a:prstGeom prst="rect">
            <a:avLst/>
          </a:prstGeom>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 name="圖片 2_6"/>
          <p:cNvPicPr/>
          <p:nvPr/>
        </p:nvPicPr>
        <p:blipFill>
          <a:blip r:embed="rId2"/>
          <a:stretch/>
        </p:blipFill>
        <p:spPr>
          <a:xfrm>
            <a:off x="0" y="177840"/>
            <a:ext cx="12191760" cy="6501960"/>
          </a:xfrm>
          <a:prstGeom prst="rect">
            <a:avLst/>
          </a:prstGeom>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8" name="圖片 2_7"/>
          <p:cNvPicPr/>
          <p:nvPr/>
        </p:nvPicPr>
        <p:blipFill>
          <a:blip r:embed="rId2"/>
          <a:stretch/>
        </p:blipFill>
        <p:spPr>
          <a:xfrm>
            <a:off x="0" y="177840"/>
            <a:ext cx="12191760" cy="6501960"/>
          </a:xfrm>
          <a:prstGeom prst="rect">
            <a:avLst/>
          </a:prstGeom>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9" name="圖片 2_8"/>
          <p:cNvPicPr/>
          <p:nvPr/>
        </p:nvPicPr>
        <p:blipFill>
          <a:blip r:embed="rId2"/>
          <a:stretch/>
        </p:blipFill>
        <p:spPr>
          <a:xfrm>
            <a:off x="0" y="177840"/>
            <a:ext cx="12191760" cy="6501960"/>
          </a:xfrm>
          <a:prstGeom prst="rect">
            <a:avLst/>
          </a:prstGeom>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4" name="圖片 4"/>
          <p:cNvPicPr/>
          <p:nvPr/>
        </p:nvPicPr>
        <p:blipFill>
          <a:blip r:embed="rId2"/>
          <a:stretch/>
        </p:blipFill>
        <p:spPr>
          <a:xfrm>
            <a:off x="1523520" y="0"/>
            <a:ext cx="9144360" cy="6857640"/>
          </a:xfrm>
          <a:prstGeom prst="rect">
            <a:avLst/>
          </a:prstGeom>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0" name="圖片 2_9"/>
          <p:cNvPicPr/>
          <p:nvPr/>
        </p:nvPicPr>
        <p:blipFill>
          <a:blip r:embed="rId2"/>
          <a:stretch/>
        </p:blipFill>
        <p:spPr>
          <a:xfrm>
            <a:off x="25560" y="209520"/>
            <a:ext cx="12141000" cy="6438600"/>
          </a:xfrm>
          <a:prstGeom prst="rect">
            <a:avLst/>
          </a:prstGeom>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1" name="圖片 2_10"/>
          <p:cNvPicPr/>
          <p:nvPr/>
        </p:nvPicPr>
        <p:blipFill>
          <a:blip r:embed="rId2"/>
          <a:stretch/>
        </p:blipFill>
        <p:spPr>
          <a:xfrm>
            <a:off x="12600" y="190440"/>
            <a:ext cx="12166200" cy="6476760"/>
          </a:xfrm>
          <a:prstGeom prst="rect">
            <a:avLst/>
          </a:prstGeom>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 name="圖片 1"/>
          <p:cNvPicPr/>
          <p:nvPr/>
        </p:nvPicPr>
        <p:blipFill>
          <a:blip r:embed="rId2"/>
          <a:stretch/>
        </p:blipFill>
        <p:spPr>
          <a:xfrm>
            <a:off x="2342880" y="0"/>
            <a:ext cx="7506000" cy="6857640"/>
          </a:xfrm>
          <a:prstGeom prst="rect">
            <a:avLst/>
          </a:prstGeom>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TextShape 1"/>
          <p:cNvSpPr txBox="1"/>
          <p:nvPr/>
        </p:nvSpPr>
        <p:spPr>
          <a:xfrm>
            <a:off x="1078560" y="1098360"/>
            <a:ext cx="10317960" cy="4394520"/>
          </a:xfrm>
          <a:prstGeom prst="rect">
            <a:avLst/>
          </a:prstGeom>
          <a:noFill/>
          <a:ln>
            <a:noFill/>
          </a:ln>
        </p:spPr>
        <p:txBody>
          <a:bodyPr anchor="ctr">
            <a:noAutofit/>
          </a:bodyPr>
          <a:lstStyle/>
          <a:p>
            <a:pPr algn="ctr">
              <a:lnSpc>
                <a:spcPct val="90000"/>
              </a:lnSpc>
            </a:pPr>
            <a:r>
              <a:rPr lang="zh-TW" sz="10000" b="0" strike="noStrike" cap="all" spc="797">
                <a:solidFill>
                  <a:srgbClr val="2A1A00"/>
                </a:solidFill>
                <a:latin typeface="Impact"/>
              </a:rPr>
              <a:t>例題三</a:t>
            </a:r>
            <a:endParaRPr lang="en-US" sz="10000" b="0" strike="noStrike" spc="-1">
              <a:solidFill>
                <a:srgbClr val="000000"/>
              </a:solidFill>
              <a:latin typeface="Gill Sans MT"/>
            </a:endParaRPr>
          </a:p>
        </p:txBody>
      </p:sp>
      <p:sp>
        <p:nvSpPr>
          <p:cNvPr id="514" name="TextShape 2"/>
          <p:cNvSpPr txBox="1"/>
          <p:nvPr/>
        </p:nvSpPr>
        <p:spPr>
          <a:xfrm>
            <a:off x="2215080" y="5979240"/>
            <a:ext cx="8044920" cy="741960"/>
          </a:xfrm>
          <a:prstGeom prst="rect">
            <a:avLst/>
          </a:prstGeom>
          <a:noFill/>
          <a:ln>
            <a:noFill/>
          </a:ln>
        </p:spPr>
        <p:txBody>
          <a:bodyPr>
            <a:noAutofit/>
          </a:bodyPr>
          <a:lstStyle/>
          <a:p>
            <a:pPr algn="ctr"/>
            <a:endParaRPr lang="en-US" sz="3200" b="0" strike="noStrike" spc="-1">
              <a:latin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5" name="圖片 4_1"/>
          <p:cNvPicPr/>
          <p:nvPr/>
        </p:nvPicPr>
        <p:blipFill>
          <a:blip r:embed="rId2"/>
          <a:stretch/>
        </p:blipFill>
        <p:spPr>
          <a:xfrm>
            <a:off x="0" y="190440"/>
            <a:ext cx="12191760" cy="6476760"/>
          </a:xfrm>
          <a:prstGeom prst="rect">
            <a:avLst/>
          </a:prstGeom>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6" name="圖片 2_11"/>
          <p:cNvPicPr/>
          <p:nvPr/>
        </p:nvPicPr>
        <p:blipFill>
          <a:blip r:embed="rId2"/>
          <a:stretch/>
        </p:blipFill>
        <p:spPr>
          <a:xfrm>
            <a:off x="0" y="190440"/>
            <a:ext cx="12191760" cy="6476760"/>
          </a:xfrm>
          <a:prstGeom prst="rect">
            <a:avLst/>
          </a:prstGeom>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7" name="圖片 2_12"/>
          <p:cNvPicPr/>
          <p:nvPr/>
        </p:nvPicPr>
        <p:blipFill>
          <a:blip r:embed="rId2"/>
          <a:stretch/>
        </p:blipFill>
        <p:spPr>
          <a:xfrm>
            <a:off x="5219640" y="1089000"/>
            <a:ext cx="1752120" cy="4679640"/>
          </a:xfrm>
          <a:prstGeom prst="rect">
            <a:avLst/>
          </a:prstGeom>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8" name="圖片 2_13"/>
          <p:cNvPicPr/>
          <p:nvPr/>
        </p:nvPicPr>
        <p:blipFill>
          <a:blip r:embed="rId2"/>
          <a:stretch/>
        </p:blipFill>
        <p:spPr>
          <a:xfrm>
            <a:off x="0" y="206640"/>
            <a:ext cx="12191760" cy="6444360"/>
          </a:xfrm>
          <a:prstGeom prst="rect">
            <a:avLst/>
          </a:prstGeom>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9" name="圖片 1_0"/>
          <p:cNvPicPr/>
          <p:nvPr/>
        </p:nvPicPr>
        <p:blipFill>
          <a:blip r:embed="rId2"/>
          <a:stretch/>
        </p:blipFill>
        <p:spPr>
          <a:xfrm>
            <a:off x="3500280" y="71280"/>
            <a:ext cx="5190840" cy="6714720"/>
          </a:xfrm>
          <a:prstGeom prst="rect">
            <a:avLst/>
          </a:prstGeom>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TextShape 1"/>
          <p:cNvSpPr txBox="1"/>
          <p:nvPr/>
        </p:nvSpPr>
        <p:spPr>
          <a:xfrm>
            <a:off x="1078560" y="1098360"/>
            <a:ext cx="10317960" cy="4394520"/>
          </a:xfrm>
          <a:prstGeom prst="rect">
            <a:avLst/>
          </a:prstGeom>
          <a:noFill/>
          <a:ln>
            <a:noFill/>
          </a:ln>
        </p:spPr>
        <p:txBody>
          <a:bodyPr anchor="ctr">
            <a:noAutofit/>
          </a:bodyPr>
          <a:lstStyle/>
          <a:p>
            <a:pPr algn="ctr">
              <a:lnSpc>
                <a:spcPct val="90000"/>
              </a:lnSpc>
            </a:pPr>
            <a:r>
              <a:rPr lang="zh-TW" sz="10000" b="0" strike="noStrike" cap="all" spc="797">
                <a:solidFill>
                  <a:srgbClr val="2A1A00"/>
                </a:solidFill>
                <a:latin typeface="Impact"/>
              </a:rPr>
              <a:t>例題四</a:t>
            </a:r>
            <a:endParaRPr lang="en-US" sz="10000" b="0" strike="noStrike" spc="-1">
              <a:solidFill>
                <a:srgbClr val="000000"/>
              </a:solidFill>
              <a:latin typeface="Gill Sans M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5" name="圖片 2"/>
          <p:cNvPicPr/>
          <p:nvPr/>
        </p:nvPicPr>
        <p:blipFill>
          <a:blip r:embed="rId2"/>
          <a:stretch/>
        </p:blipFill>
        <p:spPr>
          <a:xfrm>
            <a:off x="1523520" y="0"/>
            <a:ext cx="9144360" cy="6857640"/>
          </a:xfrm>
          <a:prstGeom prst="rect">
            <a:avLst/>
          </a:prstGeom>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1" name="圖片 4_2"/>
          <p:cNvPicPr/>
          <p:nvPr/>
        </p:nvPicPr>
        <p:blipFill>
          <a:blip r:embed="rId2"/>
          <a:stretch/>
        </p:blipFill>
        <p:spPr>
          <a:xfrm>
            <a:off x="0" y="187920"/>
            <a:ext cx="12191760" cy="6481800"/>
          </a:xfrm>
          <a:prstGeom prst="rect">
            <a:avLst/>
          </a:prstGeom>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 name="圖片 2_14"/>
          <p:cNvPicPr/>
          <p:nvPr/>
        </p:nvPicPr>
        <p:blipFill>
          <a:blip r:embed="rId2"/>
          <a:stretch/>
        </p:blipFill>
        <p:spPr>
          <a:xfrm>
            <a:off x="0" y="187920"/>
            <a:ext cx="12191760" cy="6481800"/>
          </a:xfrm>
          <a:prstGeom prst="rect">
            <a:avLst/>
          </a:prstGeom>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3" name="圖片 2_15"/>
          <p:cNvPicPr/>
          <p:nvPr/>
        </p:nvPicPr>
        <p:blipFill>
          <a:blip r:embed="rId2"/>
          <a:stretch/>
        </p:blipFill>
        <p:spPr>
          <a:xfrm>
            <a:off x="0" y="190800"/>
            <a:ext cx="12191760" cy="6475680"/>
          </a:xfrm>
          <a:prstGeom prst="rect">
            <a:avLst/>
          </a:prstGeom>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4" name="圖片 2_16"/>
          <p:cNvPicPr/>
          <p:nvPr/>
        </p:nvPicPr>
        <p:blipFill>
          <a:blip r:embed="rId2"/>
          <a:stretch/>
        </p:blipFill>
        <p:spPr>
          <a:xfrm>
            <a:off x="0" y="190800"/>
            <a:ext cx="12191760" cy="6475680"/>
          </a:xfrm>
          <a:prstGeom prst="rect">
            <a:avLst/>
          </a:prstGeom>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 name="圖片 2_17"/>
          <p:cNvPicPr/>
          <p:nvPr/>
        </p:nvPicPr>
        <p:blipFill>
          <a:blip r:embed="rId2"/>
          <a:stretch/>
        </p:blipFill>
        <p:spPr>
          <a:xfrm>
            <a:off x="0" y="190800"/>
            <a:ext cx="12191760" cy="6475680"/>
          </a:xfrm>
          <a:prstGeom prst="rect">
            <a:avLst/>
          </a:prstGeom>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6" name="圖片 2_18"/>
          <p:cNvPicPr/>
          <p:nvPr/>
        </p:nvPicPr>
        <p:blipFill>
          <a:blip r:embed="rId2"/>
          <a:stretch/>
        </p:blipFill>
        <p:spPr>
          <a:xfrm>
            <a:off x="0" y="190800"/>
            <a:ext cx="12191760" cy="6475680"/>
          </a:xfrm>
          <a:prstGeom prst="rect">
            <a:avLst/>
          </a:prstGeom>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7" name="圖片 2_19"/>
          <p:cNvPicPr/>
          <p:nvPr/>
        </p:nvPicPr>
        <p:blipFill>
          <a:blip r:embed="rId2"/>
          <a:stretch/>
        </p:blipFill>
        <p:spPr>
          <a:xfrm>
            <a:off x="0" y="190800"/>
            <a:ext cx="12191760" cy="6475680"/>
          </a:xfrm>
          <a:prstGeom prst="rect">
            <a:avLst/>
          </a:prstGeom>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TextShape 1"/>
          <p:cNvSpPr txBox="1"/>
          <p:nvPr/>
        </p:nvSpPr>
        <p:spPr>
          <a:xfrm>
            <a:off x="1078560" y="1098360"/>
            <a:ext cx="10317960" cy="4394520"/>
          </a:xfrm>
          <a:prstGeom prst="rect">
            <a:avLst/>
          </a:prstGeom>
          <a:noFill/>
          <a:ln>
            <a:noFill/>
          </a:ln>
        </p:spPr>
        <p:txBody>
          <a:bodyPr anchor="ctr">
            <a:noAutofit/>
          </a:bodyPr>
          <a:lstStyle/>
          <a:p>
            <a:pPr algn="ctr">
              <a:lnSpc>
                <a:spcPct val="100000"/>
              </a:lnSpc>
            </a:pPr>
            <a:r>
              <a:rPr lang="zh-TW" sz="2000" b="0" strike="noStrike" cap="all" spc="797">
                <a:solidFill>
                  <a:srgbClr val="2A1A00"/>
                </a:solidFill>
                <a:latin typeface="Impact"/>
              </a:rPr>
              <a:t>政府開放資料</a:t>
            </a:r>
            <a:endParaRPr lang="en-US" sz="2000" b="0" strike="noStrike" spc="-1">
              <a:solidFill>
                <a:srgbClr val="000000"/>
              </a:solidFill>
              <a:latin typeface="Gill Sans MT"/>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TextShape 1"/>
          <p:cNvSpPr txBox="1"/>
          <p:nvPr/>
        </p:nvSpPr>
        <p:spPr>
          <a:xfrm>
            <a:off x="4608000" y="269280"/>
            <a:ext cx="2690640" cy="1175400"/>
          </a:xfrm>
          <a:prstGeom prst="rect">
            <a:avLst/>
          </a:prstGeom>
          <a:noFill/>
          <a:ln>
            <a:noFill/>
          </a:ln>
        </p:spPr>
        <p:txBody>
          <a:bodyPr lIns="90000" tIns="45000" rIns="90000" bIns="45000">
            <a:noAutofit/>
          </a:bodyPr>
          <a:lstStyle/>
          <a:p>
            <a:r>
              <a:rPr lang="zh-TW" sz="2200" b="1" strike="noStrike" spc="-1">
                <a:latin typeface="Arial"/>
              </a:rPr>
              <a:t>臺灣行政區人口列表</a:t>
            </a:r>
            <a:endParaRPr lang="en-US" sz="2200" b="1" strike="noStrike" spc="-1">
              <a:latin typeface="Arial"/>
            </a:endParaRPr>
          </a:p>
          <a:p>
            <a:endParaRPr lang="en-US" sz="2200" b="0" strike="noStrike" spc="-1">
              <a:latin typeface="Arial"/>
            </a:endParaRPr>
          </a:p>
        </p:txBody>
      </p:sp>
      <p:pic>
        <p:nvPicPr>
          <p:cNvPr id="530" name="圖片 529"/>
          <p:cNvPicPr/>
          <p:nvPr/>
        </p:nvPicPr>
        <p:blipFill>
          <a:blip r:embed="rId2"/>
          <a:stretch/>
        </p:blipFill>
        <p:spPr>
          <a:xfrm>
            <a:off x="3561840" y="1080000"/>
            <a:ext cx="5582160" cy="5622840"/>
          </a:xfrm>
          <a:prstGeom prst="rect">
            <a:avLst/>
          </a:prstGeom>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BB6713-8749-48A6-A6CC-85865458ADAC}"/>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D2D8934F-6892-432D-BC91-0CFCB73F7017}"/>
              </a:ext>
            </a:extLst>
          </p:cNvPr>
          <p:cNvSpPr>
            <a:spLocks noGrp="1"/>
          </p:cNvSpPr>
          <p:nvPr>
            <p:ph type="body"/>
          </p:nvPr>
        </p:nvSpPr>
        <p:spPr/>
        <p:txBody>
          <a:bodyPr/>
          <a:lstStyle/>
          <a:p>
            <a:endParaRPr lang="zh-TW" altLang="en-US"/>
          </a:p>
        </p:txBody>
      </p:sp>
      <p:pic>
        <p:nvPicPr>
          <p:cNvPr id="4" name="圖片 4" descr="一張含有 文字 的圖片&#10;&#10;自動產生的描述">
            <a:extLst>
              <a:ext uri="{FF2B5EF4-FFF2-40B4-BE49-F238E27FC236}">
                <a16:creationId xmlns:a16="http://schemas.microsoft.com/office/drawing/2014/main" id="{FF0FB8C5-247F-418F-9212-F4F462D85851}"/>
              </a:ext>
            </a:extLst>
          </p:cNvPr>
          <p:cNvPicPr>
            <a:picLocks noChangeAspect="1"/>
          </p:cNvPicPr>
          <p:nvPr/>
        </p:nvPicPr>
        <p:blipFill>
          <a:blip r:embed="rId2"/>
          <a:stretch>
            <a:fillRect/>
          </a:stretch>
        </p:blipFill>
        <p:spPr>
          <a:xfrm>
            <a:off x="1015042" y="190744"/>
            <a:ext cx="10679501" cy="6117077"/>
          </a:xfrm>
          <a:prstGeom prst="rect">
            <a:avLst/>
          </a:prstGeom>
        </p:spPr>
      </p:pic>
    </p:spTree>
    <p:extLst>
      <p:ext uri="{BB962C8B-B14F-4D97-AF65-F5344CB8AC3E}">
        <p14:creationId xmlns:p14="http://schemas.microsoft.com/office/powerpoint/2010/main" val="4137588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 name="圖片 2"/>
          <p:cNvPicPr/>
          <p:nvPr/>
        </p:nvPicPr>
        <p:blipFill>
          <a:blip r:embed="rId2"/>
          <a:stretch/>
        </p:blipFill>
        <p:spPr>
          <a:xfrm>
            <a:off x="1523520" y="0"/>
            <a:ext cx="9144360" cy="6857640"/>
          </a:xfrm>
          <a:prstGeom prst="rect">
            <a:avLst/>
          </a:prstGeom>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7C47F1-6688-46D3-8CD3-A58B51202CAF}"/>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38E7C065-5BA8-4703-8569-86F6F7AF73CA}"/>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E4E832B8-703E-48BD-A7E3-B5E96E09D9E9}"/>
              </a:ext>
            </a:extLst>
          </p:cNvPr>
          <p:cNvPicPr>
            <a:picLocks noChangeAspect="1"/>
          </p:cNvPicPr>
          <p:nvPr/>
        </p:nvPicPr>
        <p:blipFill>
          <a:blip r:embed="rId2"/>
          <a:stretch>
            <a:fillRect/>
          </a:stretch>
        </p:blipFill>
        <p:spPr>
          <a:xfrm>
            <a:off x="799381" y="498280"/>
            <a:ext cx="11038935" cy="5875818"/>
          </a:xfrm>
          <a:prstGeom prst="rect">
            <a:avLst/>
          </a:prstGeom>
        </p:spPr>
      </p:pic>
    </p:spTree>
    <p:extLst>
      <p:ext uri="{BB962C8B-B14F-4D97-AF65-F5344CB8AC3E}">
        <p14:creationId xmlns:p14="http://schemas.microsoft.com/office/powerpoint/2010/main" val="9644427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TextShape 1"/>
          <p:cNvSpPr txBox="1"/>
          <p:nvPr/>
        </p:nvSpPr>
        <p:spPr>
          <a:xfrm>
            <a:off x="619560" y="216000"/>
            <a:ext cx="10972440" cy="626400"/>
          </a:xfrm>
          <a:prstGeom prst="rect">
            <a:avLst/>
          </a:prstGeom>
          <a:noFill/>
          <a:ln>
            <a:noFill/>
          </a:ln>
        </p:spPr>
        <p:txBody>
          <a:bodyPr lIns="0" tIns="0" rIns="0" bIns="0" anchor="ctr">
            <a:noAutofit/>
          </a:bodyPr>
          <a:lstStyle/>
          <a:p>
            <a:pPr marL="432000" indent="-324000">
              <a:lnSpc>
                <a:spcPct val="110000"/>
              </a:lnSpc>
              <a:spcBef>
                <a:spcPts val="1417"/>
              </a:spcBef>
              <a:buClr>
                <a:srgbClr val="000000"/>
              </a:buClr>
              <a:buSzPct val="45000"/>
              <a:buFont typeface="Wingdings" charset="2"/>
              <a:buChar char=""/>
            </a:pPr>
            <a:r>
              <a:rPr lang="zh-TW" sz="1800" b="0" strike="noStrike" spc="-1">
                <a:solidFill>
                  <a:srgbClr val="000000"/>
                </a:solidFill>
                <a:latin typeface="Gill Sans MT"/>
              </a:rPr>
              <a:t>景點</a:t>
            </a:r>
            <a:r>
              <a:rPr lang="en-US" sz="1800" b="0" strike="noStrike" spc="-1">
                <a:solidFill>
                  <a:srgbClr val="000000"/>
                </a:solidFill>
                <a:latin typeface="Gill Sans MT"/>
              </a:rPr>
              <a:t>-- </a:t>
            </a:r>
            <a:r>
              <a:rPr lang="zh-TW" sz="1800" b="0" strike="noStrike" spc="-1">
                <a:solidFill>
                  <a:srgbClr val="000000"/>
                </a:solidFill>
                <a:latin typeface="Gill Sans MT"/>
              </a:rPr>
              <a:t>觀光資訊資料庫：</a:t>
            </a:r>
            <a:r>
              <a:rPr lang="en-US" sz="1800" b="0" strike="noStrike" spc="-1">
                <a:solidFill>
                  <a:srgbClr val="000000"/>
                </a:solidFill>
                <a:latin typeface="Gill Sans MT"/>
                <a:hlinkClick r:id="rId2"/>
              </a:rPr>
              <a:t>https://data.gov.tw/dataset/7777</a:t>
            </a:r>
            <a:endParaRPr lang="en-US" sz="1800" b="0" strike="noStrike" spc="-1">
              <a:solidFill>
                <a:srgbClr val="000000"/>
              </a:solidFill>
              <a:latin typeface="Gill Sans MT"/>
            </a:endParaRPr>
          </a:p>
        </p:txBody>
      </p:sp>
      <p:sp>
        <p:nvSpPr>
          <p:cNvPr id="532" name="TextShape 2"/>
          <p:cNvSpPr txBox="1"/>
          <p:nvPr/>
        </p:nvSpPr>
        <p:spPr>
          <a:xfrm>
            <a:off x="609480" y="1604520"/>
            <a:ext cx="10972440" cy="39772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595959"/>
                </a:solidFill>
                <a:latin typeface="Gill Sans MT"/>
              </a:rPr>
              <a:t> </a:t>
            </a:r>
          </a:p>
          <a:p>
            <a:pPr marL="432000" indent="-324000">
              <a:spcBef>
                <a:spcPts val="1417"/>
              </a:spcBef>
              <a:buClr>
                <a:srgbClr val="000000"/>
              </a:buClr>
              <a:buSzPct val="45000"/>
              <a:buFont typeface="Wingdings" charset="2"/>
              <a:buChar char=""/>
            </a:pPr>
            <a:r>
              <a:rPr lang="en-US" sz="2000" b="0" strike="noStrike" spc="-1">
                <a:solidFill>
                  <a:srgbClr val="595959"/>
                </a:solidFill>
                <a:latin typeface="Gill Sans MT"/>
              </a:rPr>
              <a:t> </a:t>
            </a:r>
          </a:p>
          <a:p>
            <a:pPr marL="432000" indent="-324000">
              <a:spcBef>
                <a:spcPts val="1417"/>
              </a:spcBef>
              <a:buClr>
                <a:srgbClr val="000000"/>
              </a:buClr>
              <a:buSzPct val="45000"/>
              <a:buFont typeface="Wingdings" charset="2"/>
              <a:buChar char=""/>
            </a:pPr>
            <a:r>
              <a:rPr lang="en-US" sz="2000" b="0" strike="noStrike" spc="-1">
                <a:solidFill>
                  <a:srgbClr val="595959"/>
                </a:solidFill>
                <a:latin typeface="Gill Sans MT"/>
              </a:rPr>
              <a:t> </a:t>
            </a:r>
          </a:p>
        </p:txBody>
      </p:sp>
      <p:pic>
        <p:nvPicPr>
          <p:cNvPr id="533" name="圖片 532"/>
          <p:cNvPicPr/>
          <p:nvPr/>
        </p:nvPicPr>
        <p:blipFill>
          <a:blip r:embed="rId3"/>
          <a:stretch/>
        </p:blipFill>
        <p:spPr>
          <a:xfrm>
            <a:off x="2592000" y="1224360"/>
            <a:ext cx="7272000" cy="4607640"/>
          </a:xfrm>
          <a:prstGeom prst="rect">
            <a:avLst/>
          </a:prstGeom>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9CE6DC-4BAE-408D-BE14-D97802DDF95E}"/>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55F11647-A265-4E2E-8152-F7F5DE693A56}"/>
              </a:ext>
            </a:extLst>
          </p:cNvPr>
          <p:cNvSpPr>
            <a:spLocks noGrp="1"/>
          </p:cNvSpPr>
          <p:nvPr>
            <p:ph type="body"/>
          </p:nvPr>
        </p:nvSpPr>
        <p:spPr/>
        <p:txBody>
          <a:bodyPr/>
          <a:lstStyle/>
          <a:p>
            <a:endParaRPr lang="zh-TW" altLang="en-US"/>
          </a:p>
        </p:txBody>
      </p:sp>
      <p:pic>
        <p:nvPicPr>
          <p:cNvPr id="4" name="圖片 4" descr="一張含有 文字 的圖片&#10;&#10;自動產生的描述">
            <a:extLst>
              <a:ext uri="{FF2B5EF4-FFF2-40B4-BE49-F238E27FC236}">
                <a16:creationId xmlns:a16="http://schemas.microsoft.com/office/drawing/2014/main" id="{B55CF741-CCC3-4A6C-9244-60498B1C7152}"/>
              </a:ext>
            </a:extLst>
          </p:cNvPr>
          <p:cNvPicPr>
            <a:picLocks noChangeAspect="1"/>
          </p:cNvPicPr>
          <p:nvPr/>
        </p:nvPicPr>
        <p:blipFill>
          <a:blip r:embed="rId2"/>
          <a:stretch>
            <a:fillRect/>
          </a:stretch>
        </p:blipFill>
        <p:spPr>
          <a:xfrm>
            <a:off x="885646" y="190850"/>
            <a:ext cx="11139576" cy="5671169"/>
          </a:xfrm>
          <a:prstGeom prst="rect">
            <a:avLst/>
          </a:prstGeom>
        </p:spPr>
      </p:pic>
    </p:spTree>
    <p:extLst>
      <p:ext uri="{BB962C8B-B14F-4D97-AF65-F5344CB8AC3E}">
        <p14:creationId xmlns:p14="http://schemas.microsoft.com/office/powerpoint/2010/main" val="32779309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60EDEB-50E3-4CEF-9936-0F889A832EE9}"/>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BBF28F03-411C-4185-8085-783AE53316F5}"/>
              </a:ext>
            </a:extLst>
          </p:cNvPr>
          <p:cNvSpPr>
            <a:spLocks noGrp="1"/>
          </p:cNvSpPr>
          <p:nvPr>
            <p:ph type="body"/>
          </p:nvPr>
        </p:nvSpPr>
        <p:spPr/>
        <p:txBody>
          <a:bodyPr/>
          <a:lstStyle/>
          <a:p>
            <a:endParaRPr lang="zh-TW" altLang="en-US"/>
          </a:p>
        </p:txBody>
      </p:sp>
      <p:pic>
        <p:nvPicPr>
          <p:cNvPr id="4" name="圖片 4" descr="一張含有 桌 的圖片&#10;&#10;自動產生的描述">
            <a:extLst>
              <a:ext uri="{FF2B5EF4-FFF2-40B4-BE49-F238E27FC236}">
                <a16:creationId xmlns:a16="http://schemas.microsoft.com/office/drawing/2014/main" id="{B9765982-B289-4573-B378-8EB2AAC7C2F8}"/>
              </a:ext>
            </a:extLst>
          </p:cNvPr>
          <p:cNvPicPr>
            <a:picLocks noChangeAspect="1"/>
          </p:cNvPicPr>
          <p:nvPr/>
        </p:nvPicPr>
        <p:blipFill>
          <a:blip r:embed="rId2"/>
          <a:stretch>
            <a:fillRect/>
          </a:stretch>
        </p:blipFill>
        <p:spPr>
          <a:xfrm>
            <a:off x="741872" y="208117"/>
            <a:ext cx="11182708" cy="6039198"/>
          </a:xfrm>
          <a:prstGeom prst="rect">
            <a:avLst/>
          </a:prstGeom>
        </p:spPr>
      </p:pic>
    </p:spTree>
    <p:extLst>
      <p:ext uri="{BB962C8B-B14F-4D97-AF65-F5344CB8AC3E}">
        <p14:creationId xmlns:p14="http://schemas.microsoft.com/office/powerpoint/2010/main" val="13363554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E1A2B6-3747-48F8-AC8E-BDB58D389446}"/>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8DBCEB66-3A54-4E2D-9D9D-B37B37EA2917}"/>
              </a:ext>
            </a:extLst>
          </p:cNvPr>
          <p:cNvSpPr>
            <a:spLocks noGrp="1"/>
          </p:cNvSpPr>
          <p:nvPr>
            <p:ph type="body"/>
          </p:nvPr>
        </p:nvSpPr>
        <p:spPr/>
        <p:txBody>
          <a:bodyPr/>
          <a:lstStyle/>
          <a:p>
            <a:endParaRPr lang="zh-TW" altLang="en-US"/>
          </a:p>
        </p:txBody>
      </p:sp>
      <p:pic>
        <p:nvPicPr>
          <p:cNvPr id="4" name="圖片 4">
            <a:extLst>
              <a:ext uri="{FF2B5EF4-FFF2-40B4-BE49-F238E27FC236}">
                <a16:creationId xmlns:a16="http://schemas.microsoft.com/office/drawing/2014/main" id="{08B278ED-D658-40E5-9C7F-50588BAC3DD4}"/>
              </a:ext>
            </a:extLst>
          </p:cNvPr>
          <p:cNvPicPr>
            <a:picLocks noChangeAspect="1"/>
          </p:cNvPicPr>
          <p:nvPr/>
        </p:nvPicPr>
        <p:blipFill>
          <a:blip r:embed="rId2"/>
          <a:stretch>
            <a:fillRect/>
          </a:stretch>
        </p:blipFill>
        <p:spPr>
          <a:xfrm>
            <a:off x="1101306" y="599926"/>
            <a:ext cx="10506972" cy="5557508"/>
          </a:xfrm>
          <a:prstGeom prst="rect">
            <a:avLst/>
          </a:prstGeom>
        </p:spPr>
      </p:pic>
    </p:spTree>
    <p:extLst>
      <p:ext uri="{BB962C8B-B14F-4D97-AF65-F5344CB8AC3E}">
        <p14:creationId xmlns:p14="http://schemas.microsoft.com/office/powerpoint/2010/main" val="7872203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TextShape 1"/>
          <p:cNvSpPr txBox="1"/>
          <p:nvPr/>
        </p:nvSpPr>
        <p:spPr>
          <a:xfrm>
            <a:off x="3392280" y="504000"/>
            <a:ext cx="4599720" cy="954720"/>
          </a:xfrm>
          <a:prstGeom prst="rect">
            <a:avLst/>
          </a:prstGeom>
          <a:noFill/>
          <a:ln>
            <a:noFill/>
          </a:ln>
        </p:spPr>
        <p:txBody>
          <a:bodyPr lIns="90000" tIns="45000" rIns="90000" bIns="45000">
            <a:noAutofit/>
          </a:bodyPr>
          <a:lstStyle/>
          <a:p>
            <a:r>
              <a:rPr lang="zh-TW" sz="2200" b="1" strike="noStrike" spc="-1">
                <a:latin typeface="Arial"/>
              </a:rPr>
              <a:t>新北市自行車道資料</a:t>
            </a:r>
            <a:r>
              <a:rPr lang="en-US" sz="2200" b="1" strike="noStrike" spc="-1">
                <a:latin typeface="Arial"/>
              </a:rPr>
              <a:t>-</a:t>
            </a:r>
            <a:r>
              <a:rPr lang="zh-TW" sz="2200" b="1" strike="noStrike" spc="-1">
                <a:latin typeface="Arial"/>
              </a:rPr>
              <a:t>自行車租借站</a:t>
            </a:r>
            <a:endParaRPr lang="en-US" sz="2200" b="1" strike="noStrike" spc="-1">
              <a:latin typeface="Arial"/>
            </a:endParaRPr>
          </a:p>
          <a:p>
            <a:endParaRPr lang="en-US" sz="2200" b="0" strike="noStrike" spc="-1">
              <a:latin typeface="Arial"/>
            </a:endParaRPr>
          </a:p>
        </p:txBody>
      </p:sp>
      <p:pic>
        <p:nvPicPr>
          <p:cNvPr id="535" name="圖片 534"/>
          <p:cNvPicPr/>
          <p:nvPr/>
        </p:nvPicPr>
        <p:blipFill>
          <a:blip r:embed="rId2"/>
          <a:stretch/>
        </p:blipFill>
        <p:spPr>
          <a:xfrm>
            <a:off x="2664000" y="1152000"/>
            <a:ext cx="6840000" cy="5241600"/>
          </a:xfrm>
          <a:prstGeom prst="rect">
            <a:avLst/>
          </a:prstGeom>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6C427F-49C5-43AB-B12C-CF9470F17E9B}"/>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0979B641-3C47-4A18-9427-E4F0CA4372B0}"/>
              </a:ext>
            </a:extLst>
          </p:cNvPr>
          <p:cNvSpPr>
            <a:spLocks noGrp="1"/>
          </p:cNvSpPr>
          <p:nvPr>
            <p:ph type="body"/>
          </p:nvPr>
        </p:nvSpPr>
        <p:spPr/>
        <p:txBody>
          <a:bodyPr/>
          <a:lstStyle/>
          <a:p>
            <a:endParaRPr lang="zh-TW" altLang="en-US"/>
          </a:p>
        </p:txBody>
      </p:sp>
      <p:pic>
        <p:nvPicPr>
          <p:cNvPr id="4" name="圖片 4">
            <a:extLst>
              <a:ext uri="{FF2B5EF4-FFF2-40B4-BE49-F238E27FC236}">
                <a16:creationId xmlns:a16="http://schemas.microsoft.com/office/drawing/2014/main" id="{4BDAF429-EF58-4030-9B79-677404EE1253}"/>
              </a:ext>
            </a:extLst>
          </p:cNvPr>
          <p:cNvPicPr>
            <a:picLocks noChangeAspect="1"/>
          </p:cNvPicPr>
          <p:nvPr/>
        </p:nvPicPr>
        <p:blipFill>
          <a:blip r:embed="rId2"/>
          <a:stretch>
            <a:fillRect/>
          </a:stretch>
        </p:blipFill>
        <p:spPr>
          <a:xfrm>
            <a:off x="986288" y="666734"/>
            <a:ext cx="11096444" cy="5524533"/>
          </a:xfrm>
          <a:prstGeom prst="rect">
            <a:avLst/>
          </a:prstGeom>
        </p:spPr>
      </p:pic>
    </p:spTree>
    <p:extLst>
      <p:ext uri="{BB962C8B-B14F-4D97-AF65-F5344CB8AC3E}">
        <p14:creationId xmlns:p14="http://schemas.microsoft.com/office/powerpoint/2010/main" val="10812412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EC6ED0-6866-43B3-B1BF-0FB6D262B974}"/>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CE640A8B-C469-4C2A-B66D-E90F69F59E11}"/>
              </a:ext>
            </a:extLst>
          </p:cNvPr>
          <p:cNvSpPr>
            <a:spLocks noGrp="1"/>
          </p:cNvSpPr>
          <p:nvPr>
            <p:ph type="body"/>
          </p:nvPr>
        </p:nvSpPr>
        <p:spPr/>
        <p:txBody>
          <a:bodyPr/>
          <a:lstStyle/>
          <a:p>
            <a:endParaRPr lang="zh-TW" altLang="en-US"/>
          </a:p>
        </p:txBody>
      </p:sp>
      <p:pic>
        <p:nvPicPr>
          <p:cNvPr id="4" name="圖片 4" descr="一張含有 文字 的圖片&#10;&#10;自動產生的描述">
            <a:extLst>
              <a:ext uri="{FF2B5EF4-FFF2-40B4-BE49-F238E27FC236}">
                <a16:creationId xmlns:a16="http://schemas.microsoft.com/office/drawing/2014/main" id="{1978B691-5687-474E-88D0-1A64FA62BE77}"/>
              </a:ext>
            </a:extLst>
          </p:cNvPr>
          <p:cNvPicPr>
            <a:picLocks noChangeAspect="1"/>
          </p:cNvPicPr>
          <p:nvPr/>
        </p:nvPicPr>
        <p:blipFill>
          <a:blip r:embed="rId2"/>
          <a:stretch>
            <a:fillRect/>
          </a:stretch>
        </p:blipFill>
        <p:spPr>
          <a:xfrm>
            <a:off x="813758" y="202172"/>
            <a:ext cx="11067690" cy="5648523"/>
          </a:xfrm>
          <a:prstGeom prst="rect">
            <a:avLst/>
          </a:prstGeom>
        </p:spPr>
      </p:pic>
    </p:spTree>
    <p:extLst>
      <p:ext uri="{BB962C8B-B14F-4D97-AF65-F5344CB8AC3E}">
        <p14:creationId xmlns:p14="http://schemas.microsoft.com/office/powerpoint/2010/main" val="34600491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F39F25-4247-46EB-BA70-54A7DEDBFA1E}"/>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7A598821-7DCA-4D3E-88B8-B629A3801F26}"/>
              </a:ext>
            </a:extLst>
          </p:cNvPr>
          <p:cNvSpPr>
            <a:spLocks noGrp="1"/>
          </p:cNvSpPr>
          <p:nvPr>
            <p:ph type="body"/>
          </p:nvPr>
        </p:nvSpPr>
        <p:spPr/>
        <p:txBody>
          <a:bodyPr/>
          <a:lstStyle/>
          <a:p>
            <a:endParaRPr lang="zh-TW" altLang="en-US"/>
          </a:p>
        </p:txBody>
      </p:sp>
      <p:pic>
        <p:nvPicPr>
          <p:cNvPr id="4" name="圖片 4" descr="一張含有 文字 的圖片&#10;&#10;自動產生的描述">
            <a:extLst>
              <a:ext uri="{FF2B5EF4-FFF2-40B4-BE49-F238E27FC236}">
                <a16:creationId xmlns:a16="http://schemas.microsoft.com/office/drawing/2014/main" id="{83AFF646-E1EA-4D23-A978-EDFBEFAC7DC9}"/>
              </a:ext>
            </a:extLst>
          </p:cNvPr>
          <p:cNvPicPr>
            <a:picLocks noChangeAspect="1"/>
          </p:cNvPicPr>
          <p:nvPr/>
        </p:nvPicPr>
        <p:blipFill>
          <a:blip r:embed="rId2"/>
          <a:stretch>
            <a:fillRect/>
          </a:stretch>
        </p:blipFill>
        <p:spPr>
          <a:xfrm>
            <a:off x="1043796" y="598457"/>
            <a:ext cx="10564483" cy="5071613"/>
          </a:xfrm>
          <a:prstGeom prst="rect">
            <a:avLst/>
          </a:prstGeom>
        </p:spPr>
      </p:pic>
    </p:spTree>
    <p:extLst>
      <p:ext uri="{BB962C8B-B14F-4D97-AF65-F5344CB8AC3E}">
        <p14:creationId xmlns:p14="http://schemas.microsoft.com/office/powerpoint/2010/main" val="19405155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62F4AF-98D4-4628-B597-42FF5163E744}"/>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A0D344B2-8372-4B57-9B06-6D8DA06751CA}"/>
              </a:ext>
            </a:extLst>
          </p:cNvPr>
          <p:cNvSpPr>
            <a:spLocks noGrp="1"/>
          </p:cNvSpPr>
          <p:nvPr>
            <p:ph type="body"/>
          </p:nvPr>
        </p:nvSpPr>
        <p:spPr/>
        <p:txBody>
          <a:bodyPr/>
          <a:lstStyle/>
          <a:p>
            <a:endParaRPr lang="zh-TW" altLang="en-US"/>
          </a:p>
        </p:txBody>
      </p:sp>
      <p:pic>
        <p:nvPicPr>
          <p:cNvPr id="4" name="圖片 4" descr="一張含有 文字 的圖片&#10;&#10;自動產生的描述">
            <a:extLst>
              <a:ext uri="{FF2B5EF4-FFF2-40B4-BE49-F238E27FC236}">
                <a16:creationId xmlns:a16="http://schemas.microsoft.com/office/drawing/2014/main" id="{F27CF5CE-9891-4E74-B85C-F6441FAC3CAB}"/>
              </a:ext>
            </a:extLst>
          </p:cNvPr>
          <p:cNvPicPr>
            <a:picLocks noChangeAspect="1"/>
          </p:cNvPicPr>
          <p:nvPr/>
        </p:nvPicPr>
        <p:blipFill>
          <a:blip r:embed="rId2"/>
          <a:stretch>
            <a:fillRect/>
          </a:stretch>
        </p:blipFill>
        <p:spPr>
          <a:xfrm>
            <a:off x="1245079" y="328720"/>
            <a:ext cx="10607615" cy="5970523"/>
          </a:xfrm>
          <a:prstGeom prst="rect">
            <a:avLst/>
          </a:prstGeom>
        </p:spPr>
      </p:pic>
    </p:spTree>
    <p:extLst>
      <p:ext uri="{BB962C8B-B14F-4D97-AF65-F5344CB8AC3E}">
        <p14:creationId xmlns:p14="http://schemas.microsoft.com/office/powerpoint/2010/main" val="3527228086"/>
      </p:ext>
    </p:extLst>
  </p:cSld>
  <p:clrMapOvr>
    <a:masterClrMapping/>
  </p:clrMapOvr>
</p:sld>
</file>

<file path=ppt/theme/theme1.xml><?xml version="1.0" encoding="utf-8"?>
<a:theme xmlns:a="http://schemas.openxmlformats.org/drawingml/2006/main" name="徽章">
  <a:themeElements>
    <a:clrScheme name="徽章">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徽章">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徽章">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TM10001106[[fn=徽章]]</Template>
  <TotalTime>219</TotalTime>
  <Words>2783</Words>
  <Application>Microsoft Office PowerPoint</Application>
  <PresentationFormat>寬螢幕</PresentationFormat>
  <Paragraphs>288</Paragraphs>
  <Slides>126</Slides>
  <Notes>12</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126</vt:i4>
      </vt:variant>
    </vt:vector>
  </HeadingPairs>
  <TitlesOfParts>
    <vt:vector size="137" baseType="lpstr">
      <vt:lpstr>Arial Unicode MS</vt:lpstr>
      <vt:lpstr>微軟正黑體</vt:lpstr>
      <vt:lpstr>新細明體</vt:lpstr>
      <vt:lpstr>Arial</vt:lpstr>
      <vt:lpstr>Calibri</vt:lpstr>
      <vt:lpstr>Gill Sans MT</vt:lpstr>
      <vt:lpstr>Impact</vt:lpstr>
      <vt:lpstr>Segoe UI</vt:lpstr>
      <vt:lpstr>Times New Roman</vt:lpstr>
      <vt:lpstr>Wingdings</vt:lpstr>
      <vt:lpstr>徽章</vt:lpstr>
      <vt:lpstr>大數據及雲端服務應用</vt:lpstr>
      <vt:lpstr>大綱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I.以PowerBI 執行資料取得與前處理：CSV、Excel、web、pdf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什麼是Power BI？(1)</vt:lpstr>
      <vt:lpstr>什麼是Power BI？(2)</vt:lpstr>
      <vt:lpstr>Power BI角色功能 (1)</vt:lpstr>
      <vt:lpstr>Power BI角色功能 (2)</vt:lpstr>
      <vt:lpstr>Power BI服務 (1) -比較Power BI與Power BI Desktop</vt:lpstr>
      <vt:lpstr>Power BI服務 (2) -比較Power BI與Power BI Pro</vt:lpstr>
      <vt:lpstr>Power BI服務 (3) -取得資料來源</vt:lpstr>
      <vt:lpstr>Power BI工作流程</vt:lpstr>
      <vt:lpstr>2-4 選擇Power BI的原因 (1)</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合併查詢</vt:lpstr>
      <vt:lpstr>展開合併項目</vt:lpstr>
      <vt:lpstr>轉置</vt:lpstr>
      <vt:lpstr>抬頭項目--使用第一列</vt:lpstr>
      <vt:lpstr>PowerPoint 簡報</vt:lpstr>
      <vt:lpstr>新增以年為主的索引行</vt:lpstr>
      <vt:lpstr>修改欄位名稱--year</vt:lpstr>
      <vt:lpstr>執行項目之歷史紀錄</vt:lpstr>
      <vt:lpstr>PowerPoint 簡報</vt:lpstr>
      <vt:lpstr>PowerPoint 簡報</vt:lpstr>
      <vt:lpstr>II.Python 數據操作： 尋找數據、數據清洗、 規一化、標準化  檔案 CSV Excel SQLite Google 試算表  </vt:lpstr>
      <vt:lpstr>pydatabook</vt:lpstr>
      <vt:lpstr>PowerPoint 簡報</vt:lpstr>
      <vt:lpstr>Chapter 6: Data Loading, Storage, and File Formats</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大數據及雲端服務應用</dc:title>
  <dc:creator>Ben SOLO</dc:creator>
  <cp:lastModifiedBy>Ben SOLO</cp:lastModifiedBy>
  <cp:revision>4</cp:revision>
  <dcterms:created xsi:type="dcterms:W3CDTF">2022-10-10T09:48:45Z</dcterms:created>
  <dcterms:modified xsi:type="dcterms:W3CDTF">2022-10-10T13:28:10Z</dcterms:modified>
</cp:coreProperties>
</file>